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sldIdLst>
    <p:sldId id="280" r:id="rId5"/>
    <p:sldId id="312" r:id="rId6"/>
    <p:sldId id="302" r:id="rId7"/>
    <p:sldId id="284" r:id="rId8"/>
    <p:sldId id="285" r:id="rId9"/>
    <p:sldId id="286" r:id="rId10"/>
    <p:sldId id="288" r:id="rId11"/>
    <p:sldId id="313" r:id="rId12"/>
    <p:sldId id="303" r:id="rId13"/>
    <p:sldId id="293" r:id="rId14"/>
    <p:sldId id="297" r:id="rId15"/>
    <p:sldId id="306" r:id="rId16"/>
    <p:sldId id="296" r:id="rId17"/>
    <p:sldId id="314" r:id="rId18"/>
    <p:sldId id="309" r:id="rId19"/>
    <p:sldId id="308" r:id="rId20"/>
    <p:sldId id="31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113" d="100"/>
          <a:sy n="113" d="100"/>
        </p:scale>
        <p:origin x="115" y="2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4" Type="http://schemas.openxmlformats.org/officeDocument/2006/relationships/image" Target="../media/image16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4" Type="http://schemas.openxmlformats.org/officeDocument/2006/relationships/image" Target="../media/image20.sv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hyperlink" Target="mailto:Trevor.MacGruer@santacruzcounty.us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4" Type="http://schemas.openxmlformats.org/officeDocument/2006/relationships/image" Target="../media/image16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4" Type="http://schemas.openxmlformats.org/officeDocument/2006/relationships/image" Target="../media/image20.sv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hyperlink" Target="mailto:Trevor.MacGruer@santacruzcounty.us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3596ED-1FCB-4E63-A2EC-A841595C0D6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8DCE6590-0280-4AB3-BF82-D48BDB483BB6}">
      <dgm:prSet/>
      <dgm:spPr/>
      <dgm:t>
        <a:bodyPr/>
        <a:lstStyle/>
        <a:p>
          <a:r>
            <a:rPr lang="en-US"/>
            <a:t>AP Checks Runs</a:t>
          </a:r>
        </a:p>
      </dgm:t>
    </dgm:pt>
    <dgm:pt modelId="{24D309F8-37AE-432A-8402-271CC8B201EF}" type="parTrans" cxnId="{EACB1613-B607-4CC7-AC94-F1C301450033}">
      <dgm:prSet/>
      <dgm:spPr/>
      <dgm:t>
        <a:bodyPr/>
        <a:lstStyle/>
        <a:p>
          <a:endParaRPr lang="en-US"/>
        </a:p>
      </dgm:t>
    </dgm:pt>
    <dgm:pt modelId="{A25C12E3-56AE-4EDB-B890-52D79FBA4104}" type="sibTrans" cxnId="{EACB1613-B607-4CC7-AC94-F1C301450033}">
      <dgm:prSet/>
      <dgm:spPr/>
      <dgm:t>
        <a:bodyPr/>
        <a:lstStyle/>
        <a:p>
          <a:endParaRPr lang="en-US"/>
        </a:p>
      </dgm:t>
    </dgm:pt>
    <dgm:pt modelId="{81BDDC5D-A793-43A7-8C20-58A905EABD0D}">
      <dgm:prSet/>
      <dgm:spPr/>
      <dgm:t>
        <a:bodyPr/>
        <a:lstStyle/>
        <a:p>
          <a:r>
            <a:rPr lang="en-US"/>
            <a:t>AP Deadlines</a:t>
          </a:r>
        </a:p>
      </dgm:t>
    </dgm:pt>
    <dgm:pt modelId="{973003CE-5C9A-4FBF-A38C-9E67E65974E6}" type="parTrans" cxnId="{32568E82-0F76-459E-BD75-7CB32C9AF005}">
      <dgm:prSet/>
      <dgm:spPr/>
      <dgm:t>
        <a:bodyPr/>
        <a:lstStyle/>
        <a:p>
          <a:endParaRPr lang="en-US"/>
        </a:p>
      </dgm:t>
    </dgm:pt>
    <dgm:pt modelId="{EFE87BCF-56BE-4431-8EF1-ABF5E5044CF7}" type="sibTrans" cxnId="{32568E82-0F76-459E-BD75-7CB32C9AF005}">
      <dgm:prSet/>
      <dgm:spPr/>
      <dgm:t>
        <a:bodyPr/>
        <a:lstStyle/>
        <a:p>
          <a:endParaRPr lang="en-US"/>
        </a:p>
      </dgm:t>
    </dgm:pt>
    <dgm:pt modelId="{131929C8-A011-4254-95CB-563E84126595}">
      <dgm:prSet/>
      <dgm:spPr/>
      <dgm:t>
        <a:bodyPr/>
        <a:lstStyle/>
        <a:p>
          <a:r>
            <a:rPr lang="en-US"/>
            <a:t>Accruals</a:t>
          </a:r>
        </a:p>
      </dgm:t>
    </dgm:pt>
    <dgm:pt modelId="{CBC4D3EC-1D0C-4932-BDA1-C08932CC834E}" type="parTrans" cxnId="{60B4A3C9-5C36-424F-824F-6521EC1DEF69}">
      <dgm:prSet/>
      <dgm:spPr/>
      <dgm:t>
        <a:bodyPr/>
        <a:lstStyle/>
        <a:p>
          <a:endParaRPr lang="en-US"/>
        </a:p>
      </dgm:t>
    </dgm:pt>
    <dgm:pt modelId="{474D5902-E80E-4EC5-A306-0D25C5D7C825}" type="sibTrans" cxnId="{60B4A3C9-5C36-424F-824F-6521EC1DEF69}">
      <dgm:prSet/>
      <dgm:spPr/>
      <dgm:t>
        <a:bodyPr/>
        <a:lstStyle/>
        <a:p>
          <a:endParaRPr lang="en-US"/>
        </a:p>
      </dgm:t>
    </dgm:pt>
    <dgm:pt modelId="{A389AAF0-D42E-453D-B06E-1065D6853174}">
      <dgm:prSet/>
      <dgm:spPr/>
      <dgm:t>
        <a:bodyPr/>
        <a:lstStyle/>
        <a:p>
          <a:r>
            <a:rPr lang="en-US"/>
            <a:t>Expenditure</a:t>
          </a:r>
        </a:p>
      </dgm:t>
    </dgm:pt>
    <dgm:pt modelId="{2F714B88-C103-4CA8-8004-CF4F9CE64D0B}" type="parTrans" cxnId="{E85F8446-EFC6-44D9-9FA3-0BB90D9F5E44}">
      <dgm:prSet/>
      <dgm:spPr/>
      <dgm:t>
        <a:bodyPr/>
        <a:lstStyle/>
        <a:p>
          <a:endParaRPr lang="en-US"/>
        </a:p>
      </dgm:t>
    </dgm:pt>
    <dgm:pt modelId="{E711D497-8A4C-4638-B34A-F5AA5C48C06D}" type="sibTrans" cxnId="{E85F8446-EFC6-44D9-9FA3-0BB90D9F5E44}">
      <dgm:prSet/>
      <dgm:spPr/>
      <dgm:t>
        <a:bodyPr/>
        <a:lstStyle/>
        <a:p>
          <a:endParaRPr lang="en-US"/>
        </a:p>
      </dgm:t>
    </dgm:pt>
    <dgm:pt modelId="{A2A71697-2E2C-4104-9E9B-88403660B768}">
      <dgm:prSet/>
      <dgm:spPr/>
      <dgm:t>
        <a:bodyPr/>
        <a:lstStyle/>
        <a:p>
          <a:r>
            <a:rPr lang="en-US"/>
            <a:t>Revenue</a:t>
          </a:r>
        </a:p>
      </dgm:t>
    </dgm:pt>
    <dgm:pt modelId="{66DA5EEF-35E5-40AE-B5F8-86B2F2B626CA}" type="parTrans" cxnId="{9B6E4DA2-CE77-4F79-9616-16239BBD7BB0}">
      <dgm:prSet/>
      <dgm:spPr/>
      <dgm:t>
        <a:bodyPr/>
        <a:lstStyle/>
        <a:p>
          <a:endParaRPr lang="en-US"/>
        </a:p>
      </dgm:t>
    </dgm:pt>
    <dgm:pt modelId="{E0C2F457-2D5B-45A3-A21C-F3C56E0D21C0}" type="sibTrans" cxnId="{9B6E4DA2-CE77-4F79-9616-16239BBD7BB0}">
      <dgm:prSet/>
      <dgm:spPr/>
      <dgm:t>
        <a:bodyPr/>
        <a:lstStyle/>
        <a:p>
          <a:endParaRPr lang="en-US"/>
        </a:p>
      </dgm:t>
    </dgm:pt>
    <dgm:pt modelId="{869AD364-4134-4AE1-A4ED-76531A5FC3D0}" type="pres">
      <dgm:prSet presAssocID="{ED3596ED-1FCB-4E63-A2EC-A841595C0D67}" presName="root" presStyleCnt="0">
        <dgm:presLayoutVars>
          <dgm:dir/>
          <dgm:resizeHandles val="exact"/>
        </dgm:presLayoutVars>
      </dgm:prSet>
      <dgm:spPr/>
    </dgm:pt>
    <dgm:pt modelId="{37FC895F-7184-4B4A-9848-BAEC60C319CE}" type="pres">
      <dgm:prSet presAssocID="{8DCE6590-0280-4AB3-BF82-D48BDB483BB6}" presName="compNode" presStyleCnt="0"/>
      <dgm:spPr/>
    </dgm:pt>
    <dgm:pt modelId="{FF57BB5D-4133-4D83-9C3B-8D900801D694}" type="pres">
      <dgm:prSet presAssocID="{8DCE6590-0280-4AB3-BF82-D48BDB483BB6}" presName="bgRect" presStyleLbl="bgShp" presStyleIdx="0" presStyleCnt="3"/>
      <dgm:spPr/>
    </dgm:pt>
    <dgm:pt modelId="{CD7E788E-B47F-439E-A844-FDA4D46C0CE2}" type="pres">
      <dgm:prSet presAssocID="{8DCE6590-0280-4AB3-BF82-D48BDB483BB6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C2707C28-B64A-4C1B-A4BF-122C675764A4}" type="pres">
      <dgm:prSet presAssocID="{8DCE6590-0280-4AB3-BF82-D48BDB483BB6}" presName="spaceRect" presStyleCnt="0"/>
      <dgm:spPr/>
    </dgm:pt>
    <dgm:pt modelId="{0243B3DF-C132-404C-ABD0-1CB6172A24E7}" type="pres">
      <dgm:prSet presAssocID="{8DCE6590-0280-4AB3-BF82-D48BDB483BB6}" presName="parTx" presStyleLbl="revTx" presStyleIdx="0" presStyleCnt="4">
        <dgm:presLayoutVars>
          <dgm:chMax val="0"/>
          <dgm:chPref val="0"/>
        </dgm:presLayoutVars>
      </dgm:prSet>
      <dgm:spPr/>
    </dgm:pt>
    <dgm:pt modelId="{9614586B-123C-4E7B-B13A-F475AF73647A}" type="pres">
      <dgm:prSet presAssocID="{A25C12E3-56AE-4EDB-B890-52D79FBA4104}" presName="sibTrans" presStyleCnt="0"/>
      <dgm:spPr/>
    </dgm:pt>
    <dgm:pt modelId="{861461C3-CF1E-441A-945E-81CB00CFEC90}" type="pres">
      <dgm:prSet presAssocID="{81BDDC5D-A793-43A7-8C20-58A905EABD0D}" presName="compNode" presStyleCnt="0"/>
      <dgm:spPr/>
    </dgm:pt>
    <dgm:pt modelId="{C72F9E17-BA0A-46F6-96EC-03E5473B70CE}" type="pres">
      <dgm:prSet presAssocID="{81BDDC5D-A793-43A7-8C20-58A905EABD0D}" presName="bgRect" presStyleLbl="bgShp" presStyleIdx="1" presStyleCnt="3"/>
      <dgm:spPr/>
    </dgm:pt>
    <dgm:pt modelId="{3FD06F19-9A81-4E76-9221-B0512FA55326}" type="pres">
      <dgm:prSet presAssocID="{81BDDC5D-A793-43A7-8C20-58A905EABD0D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2CF993AB-CF62-46D8-8F04-6280BD722221}" type="pres">
      <dgm:prSet presAssocID="{81BDDC5D-A793-43A7-8C20-58A905EABD0D}" presName="spaceRect" presStyleCnt="0"/>
      <dgm:spPr/>
    </dgm:pt>
    <dgm:pt modelId="{1F0EE70C-03AB-4ECA-A10B-3C1443466373}" type="pres">
      <dgm:prSet presAssocID="{81BDDC5D-A793-43A7-8C20-58A905EABD0D}" presName="parTx" presStyleLbl="revTx" presStyleIdx="1" presStyleCnt="4">
        <dgm:presLayoutVars>
          <dgm:chMax val="0"/>
          <dgm:chPref val="0"/>
        </dgm:presLayoutVars>
      </dgm:prSet>
      <dgm:spPr/>
    </dgm:pt>
    <dgm:pt modelId="{8A7C2D5A-B54C-4C19-B8CA-89986E05A7CE}" type="pres">
      <dgm:prSet presAssocID="{EFE87BCF-56BE-4431-8EF1-ABF5E5044CF7}" presName="sibTrans" presStyleCnt="0"/>
      <dgm:spPr/>
    </dgm:pt>
    <dgm:pt modelId="{034282EC-D7EA-4449-BD78-0460E788FCB7}" type="pres">
      <dgm:prSet presAssocID="{131929C8-A011-4254-95CB-563E84126595}" presName="compNode" presStyleCnt="0"/>
      <dgm:spPr/>
    </dgm:pt>
    <dgm:pt modelId="{33F5346F-2F4E-4276-AA99-27C4812589F3}" type="pres">
      <dgm:prSet presAssocID="{131929C8-A011-4254-95CB-563E84126595}" presName="bgRect" presStyleLbl="bgShp" presStyleIdx="2" presStyleCnt="3"/>
      <dgm:spPr/>
    </dgm:pt>
    <dgm:pt modelId="{90321200-7661-4185-ABAD-CDBCCEE1A199}" type="pres">
      <dgm:prSet presAssocID="{131929C8-A011-4254-95CB-563E84126595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ins"/>
        </a:ext>
      </dgm:extLst>
    </dgm:pt>
    <dgm:pt modelId="{BB4AA181-B1C6-48EE-9BEB-301C719164D3}" type="pres">
      <dgm:prSet presAssocID="{131929C8-A011-4254-95CB-563E84126595}" presName="spaceRect" presStyleCnt="0"/>
      <dgm:spPr/>
    </dgm:pt>
    <dgm:pt modelId="{ABB97113-A15B-4CA8-B5F9-EA73D844FA5B}" type="pres">
      <dgm:prSet presAssocID="{131929C8-A011-4254-95CB-563E84126595}" presName="parTx" presStyleLbl="revTx" presStyleIdx="2" presStyleCnt="4">
        <dgm:presLayoutVars>
          <dgm:chMax val="0"/>
          <dgm:chPref val="0"/>
        </dgm:presLayoutVars>
      </dgm:prSet>
      <dgm:spPr/>
    </dgm:pt>
    <dgm:pt modelId="{71128A56-B714-4F67-A450-B40B19CB274B}" type="pres">
      <dgm:prSet presAssocID="{131929C8-A011-4254-95CB-563E84126595}" presName="desTx" presStyleLbl="revTx" presStyleIdx="3" presStyleCnt="4">
        <dgm:presLayoutVars/>
      </dgm:prSet>
      <dgm:spPr/>
    </dgm:pt>
  </dgm:ptLst>
  <dgm:cxnLst>
    <dgm:cxn modelId="{EACB1613-B607-4CC7-AC94-F1C301450033}" srcId="{ED3596ED-1FCB-4E63-A2EC-A841595C0D67}" destId="{8DCE6590-0280-4AB3-BF82-D48BDB483BB6}" srcOrd="0" destOrd="0" parTransId="{24D309F8-37AE-432A-8402-271CC8B201EF}" sibTransId="{A25C12E3-56AE-4EDB-B890-52D79FBA4104}"/>
    <dgm:cxn modelId="{7F33452F-0265-4FDE-9C7A-86FA0D7CEDD6}" type="presOf" srcId="{131929C8-A011-4254-95CB-563E84126595}" destId="{ABB97113-A15B-4CA8-B5F9-EA73D844FA5B}" srcOrd="0" destOrd="0" presId="urn:microsoft.com/office/officeart/2018/2/layout/IconVerticalSolidList"/>
    <dgm:cxn modelId="{06F0AE43-C2B6-4549-9CD9-223963669414}" type="presOf" srcId="{A2A71697-2E2C-4104-9E9B-88403660B768}" destId="{71128A56-B714-4F67-A450-B40B19CB274B}" srcOrd="0" destOrd="1" presId="urn:microsoft.com/office/officeart/2018/2/layout/IconVerticalSolidList"/>
    <dgm:cxn modelId="{E85F8446-EFC6-44D9-9FA3-0BB90D9F5E44}" srcId="{131929C8-A011-4254-95CB-563E84126595}" destId="{A389AAF0-D42E-453D-B06E-1065D6853174}" srcOrd="0" destOrd="0" parTransId="{2F714B88-C103-4CA8-8004-CF4F9CE64D0B}" sibTransId="{E711D497-8A4C-4638-B34A-F5AA5C48C06D}"/>
    <dgm:cxn modelId="{32568E82-0F76-459E-BD75-7CB32C9AF005}" srcId="{ED3596ED-1FCB-4E63-A2EC-A841595C0D67}" destId="{81BDDC5D-A793-43A7-8C20-58A905EABD0D}" srcOrd="1" destOrd="0" parTransId="{973003CE-5C9A-4FBF-A38C-9E67E65974E6}" sibTransId="{EFE87BCF-56BE-4431-8EF1-ABF5E5044CF7}"/>
    <dgm:cxn modelId="{109D6188-5B51-467E-A012-FAE3F2EC96B2}" type="presOf" srcId="{A389AAF0-D42E-453D-B06E-1065D6853174}" destId="{71128A56-B714-4F67-A450-B40B19CB274B}" srcOrd="0" destOrd="0" presId="urn:microsoft.com/office/officeart/2018/2/layout/IconVerticalSolidList"/>
    <dgm:cxn modelId="{9B6E4DA2-CE77-4F79-9616-16239BBD7BB0}" srcId="{131929C8-A011-4254-95CB-563E84126595}" destId="{A2A71697-2E2C-4104-9E9B-88403660B768}" srcOrd="1" destOrd="0" parTransId="{66DA5EEF-35E5-40AE-B5F8-86B2F2B626CA}" sibTransId="{E0C2F457-2D5B-45A3-A21C-F3C56E0D21C0}"/>
    <dgm:cxn modelId="{275852B0-2E56-44BE-B785-1EC65B42212E}" type="presOf" srcId="{8DCE6590-0280-4AB3-BF82-D48BDB483BB6}" destId="{0243B3DF-C132-404C-ABD0-1CB6172A24E7}" srcOrd="0" destOrd="0" presId="urn:microsoft.com/office/officeart/2018/2/layout/IconVerticalSolidList"/>
    <dgm:cxn modelId="{122F3DC2-9FDA-4DE3-88AB-0C41A2E1AB65}" type="presOf" srcId="{81BDDC5D-A793-43A7-8C20-58A905EABD0D}" destId="{1F0EE70C-03AB-4ECA-A10B-3C1443466373}" srcOrd="0" destOrd="0" presId="urn:microsoft.com/office/officeart/2018/2/layout/IconVerticalSolidList"/>
    <dgm:cxn modelId="{60B4A3C9-5C36-424F-824F-6521EC1DEF69}" srcId="{ED3596ED-1FCB-4E63-A2EC-A841595C0D67}" destId="{131929C8-A011-4254-95CB-563E84126595}" srcOrd="2" destOrd="0" parTransId="{CBC4D3EC-1D0C-4932-BDA1-C08932CC834E}" sibTransId="{474D5902-E80E-4EC5-A306-0D25C5D7C825}"/>
    <dgm:cxn modelId="{401F10DA-187A-4F8E-B452-C4EC1B7F3251}" type="presOf" srcId="{ED3596ED-1FCB-4E63-A2EC-A841595C0D67}" destId="{869AD364-4134-4AE1-A4ED-76531A5FC3D0}" srcOrd="0" destOrd="0" presId="urn:microsoft.com/office/officeart/2018/2/layout/IconVerticalSolidList"/>
    <dgm:cxn modelId="{942E662F-58FD-4112-9659-5DCBCAF2D4B9}" type="presParOf" srcId="{869AD364-4134-4AE1-A4ED-76531A5FC3D0}" destId="{37FC895F-7184-4B4A-9848-BAEC60C319CE}" srcOrd="0" destOrd="0" presId="urn:microsoft.com/office/officeart/2018/2/layout/IconVerticalSolidList"/>
    <dgm:cxn modelId="{06EAB427-9B92-4505-8271-36D02813588E}" type="presParOf" srcId="{37FC895F-7184-4B4A-9848-BAEC60C319CE}" destId="{FF57BB5D-4133-4D83-9C3B-8D900801D694}" srcOrd="0" destOrd="0" presId="urn:microsoft.com/office/officeart/2018/2/layout/IconVerticalSolidList"/>
    <dgm:cxn modelId="{D45510C3-4C37-4660-AF2E-39ABBB775717}" type="presParOf" srcId="{37FC895F-7184-4B4A-9848-BAEC60C319CE}" destId="{CD7E788E-B47F-439E-A844-FDA4D46C0CE2}" srcOrd="1" destOrd="0" presId="urn:microsoft.com/office/officeart/2018/2/layout/IconVerticalSolidList"/>
    <dgm:cxn modelId="{BE76B5EB-3ECF-4C49-918A-58BCCA870F89}" type="presParOf" srcId="{37FC895F-7184-4B4A-9848-BAEC60C319CE}" destId="{C2707C28-B64A-4C1B-A4BF-122C675764A4}" srcOrd="2" destOrd="0" presId="urn:microsoft.com/office/officeart/2018/2/layout/IconVerticalSolidList"/>
    <dgm:cxn modelId="{94B99EAA-25E7-4582-BC77-A25C5C9ADCC8}" type="presParOf" srcId="{37FC895F-7184-4B4A-9848-BAEC60C319CE}" destId="{0243B3DF-C132-404C-ABD0-1CB6172A24E7}" srcOrd="3" destOrd="0" presId="urn:microsoft.com/office/officeart/2018/2/layout/IconVerticalSolidList"/>
    <dgm:cxn modelId="{9930FAA9-3BE7-49B7-87E3-807773A84F7F}" type="presParOf" srcId="{869AD364-4134-4AE1-A4ED-76531A5FC3D0}" destId="{9614586B-123C-4E7B-B13A-F475AF73647A}" srcOrd="1" destOrd="0" presId="urn:microsoft.com/office/officeart/2018/2/layout/IconVerticalSolidList"/>
    <dgm:cxn modelId="{22D1FF59-0C7A-4ED9-8AC9-87FC1EE707CC}" type="presParOf" srcId="{869AD364-4134-4AE1-A4ED-76531A5FC3D0}" destId="{861461C3-CF1E-441A-945E-81CB00CFEC90}" srcOrd="2" destOrd="0" presId="urn:microsoft.com/office/officeart/2018/2/layout/IconVerticalSolidList"/>
    <dgm:cxn modelId="{9CAE1270-4112-4188-B5B9-497F869CD319}" type="presParOf" srcId="{861461C3-CF1E-441A-945E-81CB00CFEC90}" destId="{C72F9E17-BA0A-46F6-96EC-03E5473B70CE}" srcOrd="0" destOrd="0" presId="urn:microsoft.com/office/officeart/2018/2/layout/IconVerticalSolidList"/>
    <dgm:cxn modelId="{7442E132-19E5-4421-B874-2A7C1C2106C8}" type="presParOf" srcId="{861461C3-CF1E-441A-945E-81CB00CFEC90}" destId="{3FD06F19-9A81-4E76-9221-B0512FA55326}" srcOrd="1" destOrd="0" presId="urn:microsoft.com/office/officeart/2018/2/layout/IconVerticalSolidList"/>
    <dgm:cxn modelId="{BDE4E948-99E8-47D0-B615-DEFEE41BFEE4}" type="presParOf" srcId="{861461C3-CF1E-441A-945E-81CB00CFEC90}" destId="{2CF993AB-CF62-46D8-8F04-6280BD722221}" srcOrd="2" destOrd="0" presId="urn:microsoft.com/office/officeart/2018/2/layout/IconVerticalSolidList"/>
    <dgm:cxn modelId="{150B2EC0-5377-40A1-9868-3AAF629BE30A}" type="presParOf" srcId="{861461C3-CF1E-441A-945E-81CB00CFEC90}" destId="{1F0EE70C-03AB-4ECA-A10B-3C1443466373}" srcOrd="3" destOrd="0" presId="urn:microsoft.com/office/officeart/2018/2/layout/IconVerticalSolidList"/>
    <dgm:cxn modelId="{E0681F13-A190-46D8-BF7D-1F668692C37A}" type="presParOf" srcId="{869AD364-4134-4AE1-A4ED-76531A5FC3D0}" destId="{8A7C2D5A-B54C-4C19-B8CA-89986E05A7CE}" srcOrd="3" destOrd="0" presId="urn:microsoft.com/office/officeart/2018/2/layout/IconVerticalSolidList"/>
    <dgm:cxn modelId="{A1D0D9E3-CEBA-41C9-B755-031215D4DAB8}" type="presParOf" srcId="{869AD364-4134-4AE1-A4ED-76531A5FC3D0}" destId="{034282EC-D7EA-4449-BD78-0460E788FCB7}" srcOrd="4" destOrd="0" presId="urn:microsoft.com/office/officeart/2018/2/layout/IconVerticalSolidList"/>
    <dgm:cxn modelId="{23454BA0-0F83-4644-A5D3-C5A013078AFA}" type="presParOf" srcId="{034282EC-D7EA-4449-BD78-0460E788FCB7}" destId="{33F5346F-2F4E-4276-AA99-27C4812589F3}" srcOrd="0" destOrd="0" presId="urn:microsoft.com/office/officeart/2018/2/layout/IconVerticalSolidList"/>
    <dgm:cxn modelId="{F602652A-8BD8-413C-8117-36E14016DEA2}" type="presParOf" srcId="{034282EC-D7EA-4449-BD78-0460E788FCB7}" destId="{90321200-7661-4185-ABAD-CDBCCEE1A199}" srcOrd="1" destOrd="0" presId="urn:microsoft.com/office/officeart/2018/2/layout/IconVerticalSolidList"/>
    <dgm:cxn modelId="{EF0B274B-58CE-44C5-895C-1C9DA3260D9F}" type="presParOf" srcId="{034282EC-D7EA-4449-BD78-0460E788FCB7}" destId="{BB4AA181-B1C6-48EE-9BEB-301C719164D3}" srcOrd="2" destOrd="0" presId="urn:microsoft.com/office/officeart/2018/2/layout/IconVerticalSolidList"/>
    <dgm:cxn modelId="{9BA38B9F-F908-4132-A56B-1A8242F767EB}" type="presParOf" srcId="{034282EC-D7EA-4449-BD78-0460E788FCB7}" destId="{ABB97113-A15B-4CA8-B5F9-EA73D844FA5B}" srcOrd="3" destOrd="0" presId="urn:microsoft.com/office/officeart/2018/2/layout/IconVerticalSolidList"/>
    <dgm:cxn modelId="{3D25509C-DF73-4B53-A898-7DD67A94B89A}" type="presParOf" srcId="{034282EC-D7EA-4449-BD78-0460E788FCB7}" destId="{71128A56-B714-4F67-A450-B40B19CB274B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5EE612-126E-4B7E-81B2-8DDD7950CA8D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55A9ED96-DB37-47D3-BA55-6A030CF623E3}">
      <dgm:prSet/>
      <dgm:spPr/>
      <dgm:t>
        <a:bodyPr/>
        <a:lstStyle/>
        <a:p>
          <a:pPr>
            <a:defRPr b="1"/>
          </a:pPr>
          <a:r>
            <a:rPr lang="en-US"/>
            <a:t>Last check run of 2019-20</a:t>
          </a:r>
        </a:p>
      </dgm:t>
    </dgm:pt>
    <dgm:pt modelId="{2E308218-9229-4DC7-9AC5-95873FD5A3DD}" type="parTrans" cxnId="{DFA14CD9-9B03-4B60-9B93-0930C5177BF6}">
      <dgm:prSet/>
      <dgm:spPr/>
      <dgm:t>
        <a:bodyPr/>
        <a:lstStyle/>
        <a:p>
          <a:endParaRPr lang="en-US"/>
        </a:p>
      </dgm:t>
    </dgm:pt>
    <dgm:pt modelId="{76A981C5-A5E9-47FC-B655-92C3754847B2}" type="sibTrans" cxnId="{DFA14CD9-9B03-4B60-9B93-0930C5177BF6}">
      <dgm:prSet/>
      <dgm:spPr/>
      <dgm:t>
        <a:bodyPr/>
        <a:lstStyle/>
        <a:p>
          <a:endParaRPr lang="en-US"/>
        </a:p>
      </dgm:t>
    </dgm:pt>
    <dgm:pt modelId="{2D254933-A364-4BA5-9749-22D18F65D3A9}">
      <dgm:prSet/>
      <dgm:spPr/>
      <dgm:t>
        <a:bodyPr/>
        <a:lstStyle/>
        <a:p>
          <a:r>
            <a:rPr lang="en-US"/>
            <a:t>June 29, 2020</a:t>
          </a:r>
        </a:p>
      </dgm:t>
    </dgm:pt>
    <dgm:pt modelId="{24C4B74D-F60F-4E16-83D1-D1CDC3B4C507}" type="parTrans" cxnId="{1828E790-4E00-49EF-90EC-BC8723DA6332}">
      <dgm:prSet/>
      <dgm:spPr/>
      <dgm:t>
        <a:bodyPr/>
        <a:lstStyle/>
        <a:p>
          <a:endParaRPr lang="en-US"/>
        </a:p>
      </dgm:t>
    </dgm:pt>
    <dgm:pt modelId="{85AC0AAF-904A-44F2-AA22-CB0430AF4CF9}" type="sibTrans" cxnId="{1828E790-4E00-49EF-90EC-BC8723DA6332}">
      <dgm:prSet/>
      <dgm:spPr/>
      <dgm:t>
        <a:bodyPr/>
        <a:lstStyle/>
        <a:p>
          <a:endParaRPr lang="en-US"/>
        </a:p>
      </dgm:t>
    </dgm:pt>
    <dgm:pt modelId="{BC86E3AB-E959-4CE6-B1D8-0F8DC8D8D4C3}">
      <dgm:prSet/>
      <dgm:spPr/>
      <dgm:t>
        <a:bodyPr/>
        <a:lstStyle/>
        <a:p>
          <a:pPr>
            <a:defRPr b="1"/>
          </a:pPr>
          <a:r>
            <a:rPr lang="en-US"/>
            <a:t>First check run of 2020-21</a:t>
          </a:r>
        </a:p>
      </dgm:t>
    </dgm:pt>
    <dgm:pt modelId="{8D6AFF08-1C36-4626-AB3D-18584EBDA8EE}" type="parTrans" cxnId="{AE59AE87-821D-4CFB-8138-F92A79A27149}">
      <dgm:prSet/>
      <dgm:spPr/>
      <dgm:t>
        <a:bodyPr/>
        <a:lstStyle/>
        <a:p>
          <a:endParaRPr lang="en-US"/>
        </a:p>
      </dgm:t>
    </dgm:pt>
    <dgm:pt modelId="{65C0A755-885C-497A-BB1B-26B4D912E8BE}" type="sibTrans" cxnId="{AE59AE87-821D-4CFB-8138-F92A79A27149}">
      <dgm:prSet/>
      <dgm:spPr/>
      <dgm:t>
        <a:bodyPr/>
        <a:lstStyle/>
        <a:p>
          <a:endParaRPr lang="en-US"/>
        </a:p>
      </dgm:t>
    </dgm:pt>
    <dgm:pt modelId="{D3F6191A-3F72-4984-B726-6A8B21E9FC5F}">
      <dgm:prSet/>
      <dgm:spPr/>
      <dgm:t>
        <a:bodyPr/>
        <a:lstStyle/>
        <a:p>
          <a:r>
            <a:rPr lang="en-US"/>
            <a:t>July 2, 2020</a:t>
          </a:r>
        </a:p>
      </dgm:t>
    </dgm:pt>
    <dgm:pt modelId="{C73E316F-DA62-484A-8430-F314827B6E19}" type="parTrans" cxnId="{70B3F4A7-B886-43C3-8257-02EDC1739965}">
      <dgm:prSet/>
      <dgm:spPr/>
      <dgm:t>
        <a:bodyPr/>
        <a:lstStyle/>
        <a:p>
          <a:endParaRPr lang="en-US"/>
        </a:p>
      </dgm:t>
    </dgm:pt>
    <dgm:pt modelId="{729F7E01-5C45-4189-8D5F-DA7076CF6659}" type="sibTrans" cxnId="{70B3F4A7-B886-43C3-8257-02EDC1739965}">
      <dgm:prSet/>
      <dgm:spPr/>
      <dgm:t>
        <a:bodyPr/>
        <a:lstStyle/>
        <a:p>
          <a:endParaRPr lang="en-US"/>
        </a:p>
      </dgm:t>
    </dgm:pt>
    <dgm:pt modelId="{54DA8509-F8C7-4336-8BCE-7660F70A56E0}" type="pres">
      <dgm:prSet presAssocID="{B75EE612-126E-4B7E-81B2-8DDD7950CA8D}" presName="root" presStyleCnt="0">
        <dgm:presLayoutVars>
          <dgm:dir/>
          <dgm:resizeHandles val="exact"/>
        </dgm:presLayoutVars>
      </dgm:prSet>
      <dgm:spPr/>
    </dgm:pt>
    <dgm:pt modelId="{95733F04-C723-4B64-B705-593CC9DCE3DD}" type="pres">
      <dgm:prSet presAssocID="{55A9ED96-DB37-47D3-BA55-6A030CF623E3}" presName="compNode" presStyleCnt="0"/>
      <dgm:spPr/>
    </dgm:pt>
    <dgm:pt modelId="{A9477942-FB48-44EC-95C3-1188C7424FD3}" type="pres">
      <dgm:prSet presAssocID="{55A9ED96-DB37-47D3-BA55-6A030CF623E3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FE71E689-40E5-4446-8E56-9A9C5A12700B}" type="pres">
      <dgm:prSet presAssocID="{55A9ED96-DB37-47D3-BA55-6A030CF623E3}" presName="iconSpace" presStyleCnt="0"/>
      <dgm:spPr/>
    </dgm:pt>
    <dgm:pt modelId="{C9A151F4-4007-46D6-8418-FD483B66C780}" type="pres">
      <dgm:prSet presAssocID="{55A9ED96-DB37-47D3-BA55-6A030CF623E3}" presName="parTx" presStyleLbl="revTx" presStyleIdx="0" presStyleCnt="4">
        <dgm:presLayoutVars>
          <dgm:chMax val="0"/>
          <dgm:chPref val="0"/>
        </dgm:presLayoutVars>
      </dgm:prSet>
      <dgm:spPr/>
    </dgm:pt>
    <dgm:pt modelId="{4FA698E6-03F6-48A0-A1FF-0B7A0113189E}" type="pres">
      <dgm:prSet presAssocID="{55A9ED96-DB37-47D3-BA55-6A030CF623E3}" presName="txSpace" presStyleCnt="0"/>
      <dgm:spPr/>
    </dgm:pt>
    <dgm:pt modelId="{852C1344-7B04-476B-B9DD-A546808138CF}" type="pres">
      <dgm:prSet presAssocID="{55A9ED96-DB37-47D3-BA55-6A030CF623E3}" presName="desTx" presStyleLbl="revTx" presStyleIdx="1" presStyleCnt="4">
        <dgm:presLayoutVars/>
      </dgm:prSet>
      <dgm:spPr/>
    </dgm:pt>
    <dgm:pt modelId="{A618AEF2-F9BF-4EE6-8070-4B5EC76C486E}" type="pres">
      <dgm:prSet presAssocID="{76A981C5-A5E9-47FC-B655-92C3754847B2}" presName="sibTrans" presStyleCnt="0"/>
      <dgm:spPr/>
    </dgm:pt>
    <dgm:pt modelId="{EDDFB497-8AF8-41FE-8AB4-C6F3BE0A7D09}" type="pres">
      <dgm:prSet presAssocID="{BC86E3AB-E959-4CE6-B1D8-0F8DC8D8D4C3}" presName="compNode" presStyleCnt="0"/>
      <dgm:spPr/>
    </dgm:pt>
    <dgm:pt modelId="{4D8CE873-B4F6-493F-8340-BB06C89C578F}" type="pres">
      <dgm:prSet presAssocID="{BC86E3AB-E959-4CE6-B1D8-0F8DC8D8D4C3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rawl"/>
        </a:ext>
      </dgm:extLst>
    </dgm:pt>
    <dgm:pt modelId="{8CD3C138-D0BA-4D2F-BB3E-8EF4357AFC6D}" type="pres">
      <dgm:prSet presAssocID="{BC86E3AB-E959-4CE6-B1D8-0F8DC8D8D4C3}" presName="iconSpace" presStyleCnt="0"/>
      <dgm:spPr/>
    </dgm:pt>
    <dgm:pt modelId="{54C739E6-142C-4115-A670-AB8DECFC5ACF}" type="pres">
      <dgm:prSet presAssocID="{BC86E3AB-E959-4CE6-B1D8-0F8DC8D8D4C3}" presName="parTx" presStyleLbl="revTx" presStyleIdx="2" presStyleCnt="4">
        <dgm:presLayoutVars>
          <dgm:chMax val="0"/>
          <dgm:chPref val="0"/>
        </dgm:presLayoutVars>
      </dgm:prSet>
      <dgm:spPr/>
    </dgm:pt>
    <dgm:pt modelId="{FF4A10E0-28A5-4D83-B76E-5D1812CFAB8F}" type="pres">
      <dgm:prSet presAssocID="{BC86E3AB-E959-4CE6-B1D8-0F8DC8D8D4C3}" presName="txSpace" presStyleCnt="0"/>
      <dgm:spPr/>
    </dgm:pt>
    <dgm:pt modelId="{23C40EFC-409D-44FF-BEC2-1D7FFA6EF58E}" type="pres">
      <dgm:prSet presAssocID="{BC86E3AB-E959-4CE6-B1D8-0F8DC8D8D4C3}" presName="desTx" presStyleLbl="revTx" presStyleIdx="3" presStyleCnt="4">
        <dgm:presLayoutVars/>
      </dgm:prSet>
      <dgm:spPr/>
    </dgm:pt>
  </dgm:ptLst>
  <dgm:cxnLst>
    <dgm:cxn modelId="{67F7A90F-0D8A-411F-89B9-853F38A63F24}" type="presOf" srcId="{D3F6191A-3F72-4984-B726-6A8B21E9FC5F}" destId="{23C40EFC-409D-44FF-BEC2-1D7FFA6EF58E}" srcOrd="0" destOrd="0" presId="urn:microsoft.com/office/officeart/2018/2/layout/IconLabelDescriptionList"/>
    <dgm:cxn modelId="{AE59AE87-821D-4CFB-8138-F92A79A27149}" srcId="{B75EE612-126E-4B7E-81B2-8DDD7950CA8D}" destId="{BC86E3AB-E959-4CE6-B1D8-0F8DC8D8D4C3}" srcOrd="1" destOrd="0" parTransId="{8D6AFF08-1C36-4626-AB3D-18584EBDA8EE}" sibTransId="{65C0A755-885C-497A-BB1B-26B4D912E8BE}"/>
    <dgm:cxn modelId="{1828E790-4E00-49EF-90EC-BC8723DA6332}" srcId="{55A9ED96-DB37-47D3-BA55-6A030CF623E3}" destId="{2D254933-A364-4BA5-9749-22D18F65D3A9}" srcOrd="0" destOrd="0" parTransId="{24C4B74D-F60F-4E16-83D1-D1CDC3B4C507}" sibTransId="{85AC0AAF-904A-44F2-AA22-CB0430AF4CF9}"/>
    <dgm:cxn modelId="{70B3F4A7-B886-43C3-8257-02EDC1739965}" srcId="{BC86E3AB-E959-4CE6-B1D8-0F8DC8D8D4C3}" destId="{D3F6191A-3F72-4984-B726-6A8B21E9FC5F}" srcOrd="0" destOrd="0" parTransId="{C73E316F-DA62-484A-8430-F314827B6E19}" sibTransId="{729F7E01-5C45-4189-8D5F-DA7076CF6659}"/>
    <dgm:cxn modelId="{196F03CE-99E4-412D-AC50-4AFF1C8DEF69}" type="presOf" srcId="{2D254933-A364-4BA5-9749-22D18F65D3A9}" destId="{852C1344-7B04-476B-B9DD-A546808138CF}" srcOrd="0" destOrd="0" presId="urn:microsoft.com/office/officeart/2018/2/layout/IconLabelDescriptionList"/>
    <dgm:cxn modelId="{7CFB17D7-70E6-4D18-AF68-73A8AC5AAE62}" type="presOf" srcId="{B75EE612-126E-4B7E-81B2-8DDD7950CA8D}" destId="{54DA8509-F8C7-4336-8BCE-7660F70A56E0}" srcOrd="0" destOrd="0" presId="urn:microsoft.com/office/officeart/2018/2/layout/IconLabelDescriptionList"/>
    <dgm:cxn modelId="{DFA14CD9-9B03-4B60-9B93-0930C5177BF6}" srcId="{B75EE612-126E-4B7E-81B2-8DDD7950CA8D}" destId="{55A9ED96-DB37-47D3-BA55-6A030CF623E3}" srcOrd="0" destOrd="0" parTransId="{2E308218-9229-4DC7-9AC5-95873FD5A3DD}" sibTransId="{76A981C5-A5E9-47FC-B655-92C3754847B2}"/>
    <dgm:cxn modelId="{D38522E7-B475-4BEC-AC45-A30346360785}" type="presOf" srcId="{BC86E3AB-E959-4CE6-B1D8-0F8DC8D8D4C3}" destId="{54C739E6-142C-4115-A670-AB8DECFC5ACF}" srcOrd="0" destOrd="0" presId="urn:microsoft.com/office/officeart/2018/2/layout/IconLabelDescriptionList"/>
    <dgm:cxn modelId="{F03D80FA-1A80-4DC7-A0E5-6B4C75581B71}" type="presOf" srcId="{55A9ED96-DB37-47D3-BA55-6A030CF623E3}" destId="{C9A151F4-4007-46D6-8418-FD483B66C780}" srcOrd="0" destOrd="0" presId="urn:microsoft.com/office/officeart/2018/2/layout/IconLabelDescriptionList"/>
    <dgm:cxn modelId="{8680618B-7129-4E83-A869-6B9580233370}" type="presParOf" srcId="{54DA8509-F8C7-4336-8BCE-7660F70A56E0}" destId="{95733F04-C723-4B64-B705-593CC9DCE3DD}" srcOrd="0" destOrd="0" presId="urn:microsoft.com/office/officeart/2018/2/layout/IconLabelDescriptionList"/>
    <dgm:cxn modelId="{37EAA9B7-C3DE-4262-8753-189A317F5784}" type="presParOf" srcId="{95733F04-C723-4B64-B705-593CC9DCE3DD}" destId="{A9477942-FB48-44EC-95C3-1188C7424FD3}" srcOrd="0" destOrd="0" presId="urn:microsoft.com/office/officeart/2018/2/layout/IconLabelDescriptionList"/>
    <dgm:cxn modelId="{BC342E29-489B-44FD-B0DB-F916A2AAAF6C}" type="presParOf" srcId="{95733F04-C723-4B64-B705-593CC9DCE3DD}" destId="{FE71E689-40E5-4446-8E56-9A9C5A12700B}" srcOrd="1" destOrd="0" presId="urn:microsoft.com/office/officeart/2018/2/layout/IconLabelDescriptionList"/>
    <dgm:cxn modelId="{22D24860-EEA4-437F-B7DF-28B7FA12802E}" type="presParOf" srcId="{95733F04-C723-4B64-B705-593CC9DCE3DD}" destId="{C9A151F4-4007-46D6-8418-FD483B66C780}" srcOrd="2" destOrd="0" presId="urn:microsoft.com/office/officeart/2018/2/layout/IconLabelDescriptionList"/>
    <dgm:cxn modelId="{CA13D630-D3D6-4ACC-9ED3-23ED1A0E5923}" type="presParOf" srcId="{95733F04-C723-4B64-B705-593CC9DCE3DD}" destId="{4FA698E6-03F6-48A0-A1FF-0B7A0113189E}" srcOrd="3" destOrd="0" presId="urn:microsoft.com/office/officeart/2018/2/layout/IconLabelDescriptionList"/>
    <dgm:cxn modelId="{846E1636-0BA5-4265-8CC2-3FE1FDAEF0D7}" type="presParOf" srcId="{95733F04-C723-4B64-B705-593CC9DCE3DD}" destId="{852C1344-7B04-476B-B9DD-A546808138CF}" srcOrd="4" destOrd="0" presId="urn:microsoft.com/office/officeart/2018/2/layout/IconLabelDescriptionList"/>
    <dgm:cxn modelId="{9DEEE302-6135-4B5A-9F12-B09349A1B4C8}" type="presParOf" srcId="{54DA8509-F8C7-4336-8BCE-7660F70A56E0}" destId="{A618AEF2-F9BF-4EE6-8070-4B5EC76C486E}" srcOrd="1" destOrd="0" presId="urn:microsoft.com/office/officeart/2018/2/layout/IconLabelDescriptionList"/>
    <dgm:cxn modelId="{2A288B05-D7E7-4C86-A2B9-901D874E6DBB}" type="presParOf" srcId="{54DA8509-F8C7-4336-8BCE-7660F70A56E0}" destId="{EDDFB497-8AF8-41FE-8AB4-C6F3BE0A7D09}" srcOrd="2" destOrd="0" presId="urn:microsoft.com/office/officeart/2018/2/layout/IconLabelDescriptionList"/>
    <dgm:cxn modelId="{99B1DDA6-3CC0-491B-AF28-9505E23FE324}" type="presParOf" srcId="{EDDFB497-8AF8-41FE-8AB4-C6F3BE0A7D09}" destId="{4D8CE873-B4F6-493F-8340-BB06C89C578F}" srcOrd="0" destOrd="0" presId="urn:microsoft.com/office/officeart/2018/2/layout/IconLabelDescriptionList"/>
    <dgm:cxn modelId="{F4B39733-DFC4-48E4-AA4D-70CD46877C0E}" type="presParOf" srcId="{EDDFB497-8AF8-41FE-8AB4-C6F3BE0A7D09}" destId="{8CD3C138-D0BA-4D2F-BB3E-8EF4357AFC6D}" srcOrd="1" destOrd="0" presId="urn:microsoft.com/office/officeart/2018/2/layout/IconLabelDescriptionList"/>
    <dgm:cxn modelId="{55F2E8AE-B5ED-4536-A8FE-7F3FE30D0D81}" type="presParOf" srcId="{EDDFB497-8AF8-41FE-8AB4-C6F3BE0A7D09}" destId="{54C739E6-142C-4115-A670-AB8DECFC5ACF}" srcOrd="2" destOrd="0" presId="urn:microsoft.com/office/officeart/2018/2/layout/IconLabelDescriptionList"/>
    <dgm:cxn modelId="{C85D3BE0-D8B8-41D5-9CE0-CB5BCE107AC9}" type="presParOf" srcId="{EDDFB497-8AF8-41FE-8AB4-C6F3BE0A7D09}" destId="{FF4A10E0-28A5-4D83-B76E-5D1812CFAB8F}" srcOrd="3" destOrd="0" presId="urn:microsoft.com/office/officeart/2018/2/layout/IconLabelDescriptionList"/>
    <dgm:cxn modelId="{AF4519D0-39BE-40D7-B656-A36E35CF53BC}" type="presParOf" srcId="{EDDFB497-8AF8-41FE-8AB4-C6F3BE0A7D09}" destId="{23C40EFC-409D-44FF-BEC2-1D7FFA6EF58E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0B08F18-EA2C-4423-BA77-2DFEABC46E47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18F9FBD0-1E06-4100-9DD1-9D804CE57484}">
      <dgm:prSet/>
      <dgm:spPr/>
      <dgm:t>
        <a:bodyPr/>
        <a:lstStyle/>
        <a:p>
          <a:pPr>
            <a:defRPr cap="all"/>
          </a:pPr>
          <a:r>
            <a:rPr lang="en-US"/>
            <a:t>EXPENDITURE ACCRUALS</a:t>
          </a:r>
        </a:p>
      </dgm:t>
    </dgm:pt>
    <dgm:pt modelId="{62F190C9-96CF-4834-8881-31235A853F1D}" type="parTrans" cxnId="{A20F51AD-D673-485E-B59F-2332FCE3B104}">
      <dgm:prSet/>
      <dgm:spPr/>
      <dgm:t>
        <a:bodyPr/>
        <a:lstStyle/>
        <a:p>
          <a:endParaRPr lang="en-US"/>
        </a:p>
      </dgm:t>
    </dgm:pt>
    <dgm:pt modelId="{5DB8BCB5-7FC9-46C7-AE9D-D81B7EA775FE}" type="sibTrans" cxnId="{A20F51AD-D673-485E-B59F-2332FCE3B104}">
      <dgm:prSet/>
      <dgm:spPr/>
      <dgm:t>
        <a:bodyPr/>
        <a:lstStyle/>
        <a:p>
          <a:endParaRPr lang="en-US"/>
        </a:p>
      </dgm:t>
    </dgm:pt>
    <dgm:pt modelId="{F2758A85-E6F6-44DF-AA99-AEB67F0AE442}">
      <dgm:prSet/>
      <dgm:spPr/>
      <dgm:t>
        <a:bodyPr/>
        <a:lstStyle/>
        <a:p>
          <a:pPr>
            <a:defRPr cap="all"/>
          </a:pPr>
          <a:r>
            <a:rPr lang="en-US"/>
            <a:t>REVENUE ACCRUALS</a:t>
          </a:r>
        </a:p>
      </dgm:t>
    </dgm:pt>
    <dgm:pt modelId="{C6CB3281-C588-4150-9D99-8CEF98F64065}" type="parTrans" cxnId="{F82E53CF-B0ED-4695-9BA2-323E0BE1C55C}">
      <dgm:prSet/>
      <dgm:spPr/>
      <dgm:t>
        <a:bodyPr/>
        <a:lstStyle/>
        <a:p>
          <a:endParaRPr lang="en-US"/>
        </a:p>
      </dgm:t>
    </dgm:pt>
    <dgm:pt modelId="{FBD31ADE-7B44-4DED-9C77-EF6D191ED062}" type="sibTrans" cxnId="{F82E53CF-B0ED-4695-9BA2-323E0BE1C55C}">
      <dgm:prSet/>
      <dgm:spPr/>
      <dgm:t>
        <a:bodyPr/>
        <a:lstStyle/>
        <a:p>
          <a:endParaRPr lang="en-US"/>
        </a:p>
      </dgm:t>
    </dgm:pt>
    <dgm:pt modelId="{2C6C305F-B526-42AB-8230-BA188DDDF020}" type="pres">
      <dgm:prSet presAssocID="{30B08F18-EA2C-4423-BA77-2DFEABC46E47}" presName="root" presStyleCnt="0">
        <dgm:presLayoutVars>
          <dgm:dir/>
          <dgm:resizeHandles val="exact"/>
        </dgm:presLayoutVars>
      </dgm:prSet>
      <dgm:spPr/>
    </dgm:pt>
    <dgm:pt modelId="{9EB13C1E-5824-44A6-A0E0-89468C33CB88}" type="pres">
      <dgm:prSet presAssocID="{18F9FBD0-1E06-4100-9DD1-9D804CE57484}" presName="compNode" presStyleCnt="0"/>
      <dgm:spPr/>
    </dgm:pt>
    <dgm:pt modelId="{605F1A70-80AD-4F96-AD54-9ED444D7749F}" type="pres">
      <dgm:prSet presAssocID="{18F9FBD0-1E06-4100-9DD1-9D804CE57484}" presName="iconBgRect" presStyleLbl="bgShp" presStyleIdx="0" presStyleCnt="2"/>
      <dgm:spPr/>
    </dgm:pt>
    <dgm:pt modelId="{8BC833E2-2A91-4196-BB6C-4A6A0E628F13}" type="pres">
      <dgm:prSet presAssocID="{18F9FBD0-1E06-4100-9DD1-9D804CE57484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ins"/>
        </a:ext>
      </dgm:extLst>
    </dgm:pt>
    <dgm:pt modelId="{4632FBE6-B654-4863-836D-F129540DF434}" type="pres">
      <dgm:prSet presAssocID="{18F9FBD0-1E06-4100-9DD1-9D804CE57484}" presName="spaceRect" presStyleCnt="0"/>
      <dgm:spPr/>
    </dgm:pt>
    <dgm:pt modelId="{646ED80D-B303-434D-8000-9A993C853986}" type="pres">
      <dgm:prSet presAssocID="{18F9FBD0-1E06-4100-9DD1-9D804CE57484}" presName="textRect" presStyleLbl="revTx" presStyleIdx="0" presStyleCnt="2">
        <dgm:presLayoutVars>
          <dgm:chMax val="1"/>
          <dgm:chPref val="1"/>
        </dgm:presLayoutVars>
      </dgm:prSet>
      <dgm:spPr/>
    </dgm:pt>
    <dgm:pt modelId="{F4FA522E-5E4D-40A0-B9DD-5AFE9827C7B9}" type="pres">
      <dgm:prSet presAssocID="{5DB8BCB5-7FC9-46C7-AE9D-D81B7EA775FE}" presName="sibTrans" presStyleCnt="0"/>
      <dgm:spPr/>
    </dgm:pt>
    <dgm:pt modelId="{420F2CDF-0A70-4F3C-B931-E4C2978AA72C}" type="pres">
      <dgm:prSet presAssocID="{F2758A85-E6F6-44DF-AA99-AEB67F0AE442}" presName="compNode" presStyleCnt="0"/>
      <dgm:spPr/>
    </dgm:pt>
    <dgm:pt modelId="{4817DD40-894D-4250-8ABF-9DA346A2C6D2}" type="pres">
      <dgm:prSet presAssocID="{F2758A85-E6F6-44DF-AA99-AEB67F0AE442}" presName="iconBgRect" presStyleLbl="bgShp" presStyleIdx="1" presStyleCnt="2"/>
      <dgm:spPr/>
    </dgm:pt>
    <dgm:pt modelId="{6CFA976E-2E20-4234-9704-B4C5669CCFE9}" type="pres">
      <dgm:prSet presAssocID="{F2758A85-E6F6-44DF-AA99-AEB67F0AE442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9E1A6CED-97A5-4572-A0E1-0680C681AE05}" type="pres">
      <dgm:prSet presAssocID="{F2758A85-E6F6-44DF-AA99-AEB67F0AE442}" presName="spaceRect" presStyleCnt="0"/>
      <dgm:spPr/>
    </dgm:pt>
    <dgm:pt modelId="{C356C02F-637D-48F0-A3B8-3DE7320459C6}" type="pres">
      <dgm:prSet presAssocID="{F2758A85-E6F6-44DF-AA99-AEB67F0AE442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1AA05149-C290-4691-8E1B-EE238D901EDF}" type="presOf" srcId="{18F9FBD0-1E06-4100-9DD1-9D804CE57484}" destId="{646ED80D-B303-434D-8000-9A993C853986}" srcOrd="0" destOrd="0" presId="urn:microsoft.com/office/officeart/2018/5/layout/IconCircleLabelList"/>
    <dgm:cxn modelId="{E69F984C-3505-4622-81A9-868DF485895C}" type="presOf" srcId="{30B08F18-EA2C-4423-BA77-2DFEABC46E47}" destId="{2C6C305F-B526-42AB-8230-BA188DDDF020}" srcOrd="0" destOrd="0" presId="urn:microsoft.com/office/officeart/2018/5/layout/IconCircleLabelList"/>
    <dgm:cxn modelId="{A20F51AD-D673-485E-B59F-2332FCE3B104}" srcId="{30B08F18-EA2C-4423-BA77-2DFEABC46E47}" destId="{18F9FBD0-1E06-4100-9DD1-9D804CE57484}" srcOrd="0" destOrd="0" parTransId="{62F190C9-96CF-4834-8881-31235A853F1D}" sibTransId="{5DB8BCB5-7FC9-46C7-AE9D-D81B7EA775FE}"/>
    <dgm:cxn modelId="{F82E53CF-B0ED-4695-9BA2-323E0BE1C55C}" srcId="{30B08F18-EA2C-4423-BA77-2DFEABC46E47}" destId="{F2758A85-E6F6-44DF-AA99-AEB67F0AE442}" srcOrd="1" destOrd="0" parTransId="{C6CB3281-C588-4150-9D99-8CEF98F64065}" sibTransId="{FBD31ADE-7B44-4DED-9C77-EF6D191ED062}"/>
    <dgm:cxn modelId="{6F8939F8-C254-437E-B060-B0F70B8BC9B8}" type="presOf" srcId="{F2758A85-E6F6-44DF-AA99-AEB67F0AE442}" destId="{C356C02F-637D-48F0-A3B8-3DE7320459C6}" srcOrd="0" destOrd="0" presId="urn:microsoft.com/office/officeart/2018/5/layout/IconCircleLabelList"/>
    <dgm:cxn modelId="{1493808B-D01D-461D-BA52-6DCA498F8C8D}" type="presParOf" srcId="{2C6C305F-B526-42AB-8230-BA188DDDF020}" destId="{9EB13C1E-5824-44A6-A0E0-89468C33CB88}" srcOrd="0" destOrd="0" presId="urn:microsoft.com/office/officeart/2018/5/layout/IconCircleLabelList"/>
    <dgm:cxn modelId="{014A165C-6EED-4374-9C2C-8E9ECC2C1FA2}" type="presParOf" srcId="{9EB13C1E-5824-44A6-A0E0-89468C33CB88}" destId="{605F1A70-80AD-4F96-AD54-9ED444D7749F}" srcOrd="0" destOrd="0" presId="urn:microsoft.com/office/officeart/2018/5/layout/IconCircleLabelList"/>
    <dgm:cxn modelId="{A4CD7A29-A170-4FA5-99DA-D85339EC1CDC}" type="presParOf" srcId="{9EB13C1E-5824-44A6-A0E0-89468C33CB88}" destId="{8BC833E2-2A91-4196-BB6C-4A6A0E628F13}" srcOrd="1" destOrd="0" presId="urn:microsoft.com/office/officeart/2018/5/layout/IconCircleLabelList"/>
    <dgm:cxn modelId="{BC8CF6EB-3004-45A1-910F-2D30AE70805E}" type="presParOf" srcId="{9EB13C1E-5824-44A6-A0E0-89468C33CB88}" destId="{4632FBE6-B654-4863-836D-F129540DF434}" srcOrd="2" destOrd="0" presId="urn:microsoft.com/office/officeart/2018/5/layout/IconCircleLabelList"/>
    <dgm:cxn modelId="{D66B8D12-B6F0-4B90-9074-5C36F025A241}" type="presParOf" srcId="{9EB13C1E-5824-44A6-A0E0-89468C33CB88}" destId="{646ED80D-B303-434D-8000-9A993C853986}" srcOrd="3" destOrd="0" presId="urn:microsoft.com/office/officeart/2018/5/layout/IconCircleLabelList"/>
    <dgm:cxn modelId="{0C9342CC-6845-44E2-BA74-1FC05BD59E91}" type="presParOf" srcId="{2C6C305F-B526-42AB-8230-BA188DDDF020}" destId="{F4FA522E-5E4D-40A0-B9DD-5AFE9827C7B9}" srcOrd="1" destOrd="0" presId="urn:microsoft.com/office/officeart/2018/5/layout/IconCircleLabelList"/>
    <dgm:cxn modelId="{022C950B-89E0-4D49-9B88-7FD86A696D1D}" type="presParOf" srcId="{2C6C305F-B526-42AB-8230-BA188DDDF020}" destId="{420F2CDF-0A70-4F3C-B931-E4C2978AA72C}" srcOrd="2" destOrd="0" presId="urn:microsoft.com/office/officeart/2018/5/layout/IconCircleLabelList"/>
    <dgm:cxn modelId="{3A43EB1D-F3DA-4995-BA89-61232FB6D993}" type="presParOf" srcId="{420F2CDF-0A70-4F3C-B931-E4C2978AA72C}" destId="{4817DD40-894D-4250-8ABF-9DA346A2C6D2}" srcOrd="0" destOrd="0" presId="urn:microsoft.com/office/officeart/2018/5/layout/IconCircleLabelList"/>
    <dgm:cxn modelId="{EDF203E5-13F5-4E39-91FF-E4FD4B58BBD7}" type="presParOf" srcId="{420F2CDF-0A70-4F3C-B931-E4C2978AA72C}" destId="{6CFA976E-2E20-4234-9704-B4C5669CCFE9}" srcOrd="1" destOrd="0" presId="urn:microsoft.com/office/officeart/2018/5/layout/IconCircleLabelList"/>
    <dgm:cxn modelId="{1F61840A-62F7-4DD4-843D-04E15A34DDC7}" type="presParOf" srcId="{420F2CDF-0A70-4F3C-B931-E4C2978AA72C}" destId="{9E1A6CED-97A5-4572-A0E1-0680C681AE05}" srcOrd="2" destOrd="0" presId="urn:microsoft.com/office/officeart/2018/5/layout/IconCircleLabelList"/>
    <dgm:cxn modelId="{1F0CA819-8937-405B-BCDE-CC41662AE790}" type="presParOf" srcId="{420F2CDF-0A70-4F3C-B931-E4C2978AA72C}" destId="{C356C02F-637D-48F0-A3B8-3DE7320459C6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69BF211-6F73-4E64-A8A9-A6993E21DFE8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D1CEA83-659A-41A1-83B5-53C247914A56}">
      <dgm:prSet/>
      <dgm:spPr/>
      <dgm:t>
        <a:bodyPr/>
        <a:lstStyle/>
        <a:p>
          <a:r>
            <a:rPr lang="en-US" dirty="0"/>
            <a:t>Due date July 17, 2020</a:t>
          </a:r>
        </a:p>
      </dgm:t>
    </dgm:pt>
    <dgm:pt modelId="{13A81CF1-F976-4EF8-A097-5178193984D3}" type="parTrans" cxnId="{3753BBE1-2F7C-41FF-B630-6A2D63E1B07C}">
      <dgm:prSet/>
      <dgm:spPr/>
      <dgm:t>
        <a:bodyPr/>
        <a:lstStyle/>
        <a:p>
          <a:endParaRPr lang="en-US"/>
        </a:p>
      </dgm:t>
    </dgm:pt>
    <dgm:pt modelId="{5D174C24-B09B-4FCB-8727-32005A690DA8}" type="sibTrans" cxnId="{3753BBE1-2F7C-41FF-B630-6A2D63E1B07C}">
      <dgm:prSet/>
      <dgm:spPr/>
      <dgm:t>
        <a:bodyPr/>
        <a:lstStyle/>
        <a:p>
          <a:endParaRPr lang="en-US"/>
        </a:p>
      </dgm:t>
    </dgm:pt>
    <dgm:pt modelId="{AEC4FE3E-7A1A-4B1D-A725-18E536437481}">
      <dgm:prSet/>
      <dgm:spPr/>
      <dgm:t>
        <a:bodyPr/>
        <a:lstStyle/>
        <a:p>
          <a:r>
            <a:rPr lang="en-US"/>
            <a:t>Should be accrued if </a:t>
          </a:r>
        </a:p>
      </dgm:t>
    </dgm:pt>
    <dgm:pt modelId="{934A57B2-0E20-4B58-A44C-E387B55D7F9E}" type="parTrans" cxnId="{495A1F72-3DFC-4A9B-A12F-FF1C157BB595}">
      <dgm:prSet/>
      <dgm:spPr/>
      <dgm:t>
        <a:bodyPr/>
        <a:lstStyle/>
        <a:p>
          <a:endParaRPr lang="en-US"/>
        </a:p>
      </dgm:t>
    </dgm:pt>
    <dgm:pt modelId="{31BF41C8-B8FC-4854-92C3-84EBBDC96125}" type="sibTrans" cxnId="{495A1F72-3DFC-4A9B-A12F-FF1C157BB595}">
      <dgm:prSet/>
      <dgm:spPr/>
      <dgm:t>
        <a:bodyPr/>
        <a:lstStyle/>
        <a:p>
          <a:endParaRPr lang="en-US"/>
        </a:p>
      </dgm:t>
    </dgm:pt>
    <dgm:pt modelId="{512C2581-3308-4106-9FB7-9DCB2768A381}">
      <dgm:prSet/>
      <dgm:spPr/>
      <dgm:t>
        <a:bodyPr/>
        <a:lstStyle/>
        <a:p>
          <a:r>
            <a:rPr lang="en-US" dirty="0"/>
            <a:t>Services and supplies performed/received in 2019-20 but no invoice received yet or not in Auditor workflow by July 10, 2020</a:t>
          </a:r>
        </a:p>
      </dgm:t>
    </dgm:pt>
    <dgm:pt modelId="{9BD195C9-A65E-4485-AF28-9428EED0004B}" type="parTrans" cxnId="{D7D56E76-9583-42C3-820D-83521057607A}">
      <dgm:prSet/>
      <dgm:spPr/>
      <dgm:t>
        <a:bodyPr/>
        <a:lstStyle/>
        <a:p>
          <a:endParaRPr lang="en-US"/>
        </a:p>
      </dgm:t>
    </dgm:pt>
    <dgm:pt modelId="{D0B378E4-8139-4E30-8C2F-97C50957E7BD}" type="sibTrans" cxnId="{D7D56E76-9583-42C3-820D-83521057607A}">
      <dgm:prSet/>
      <dgm:spPr/>
      <dgm:t>
        <a:bodyPr/>
        <a:lstStyle/>
        <a:p>
          <a:endParaRPr lang="en-US"/>
        </a:p>
      </dgm:t>
    </dgm:pt>
    <dgm:pt modelId="{B8AA8CE1-320F-4134-92E4-EA1290D2A864}">
      <dgm:prSet/>
      <dgm:spPr/>
      <dgm:t>
        <a:bodyPr/>
        <a:lstStyle/>
        <a:p>
          <a:r>
            <a:rPr lang="en-US" dirty="0"/>
            <a:t>Email accruals to Trevor MacGruer (</a:t>
          </a:r>
          <a:r>
            <a:rPr lang="en-US" dirty="0">
              <a:hlinkClick xmlns:r="http://schemas.openxmlformats.org/officeDocument/2006/relationships" r:id="rId1"/>
            </a:rPr>
            <a:t>Trevor.MacGruer@santacruzcounty.us</a:t>
          </a:r>
          <a:r>
            <a:rPr lang="en-US" dirty="0"/>
            <a:t>) – use EW accrual template or summarize in email/memo</a:t>
          </a:r>
        </a:p>
      </dgm:t>
    </dgm:pt>
    <dgm:pt modelId="{26B7295C-34C4-419C-8860-D8F8AA603163}" type="parTrans" cxnId="{CE358754-43B9-4872-A5B5-DC363B8A8437}">
      <dgm:prSet/>
      <dgm:spPr/>
      <dgm:t>
        <a:bodyPr/>
        <a:lstStyle/>
        <a:p>
          <a:endParaRPr lang="en-US"/>
        </a:p>
      </dgm:t>
    </dgm:pt>
    <dgm:pt modelId="{8992FB78-E847-4D57-B662-2D4A7E0FE226}" type="sibTrans" cxnId="{CE358754-43B9-4872-A5B5-DC363B8A8437}">
      <dgm:prSet/>
      <dgm:spPr/>
      <dgm:t>
        <a:bodyPr/>
        <a:lstStyle/>
        <a:p>
          <a:endParaRPr lang="en-US"/>
        </a:p>
      </dgm:t>
    </dgm:pt>
    <dgm:pt modelId="{288F64B6-9DC3-41C7-B135-F5579846AF0F}" type="pres">
      <dgm:prSet presAssocID="{169BF211-6F73-4E64-A8A9-A6993E21DFE8}" presName="linear" presStyleCnt="0">
        <dgm:presLayoutVars>
          <dgm:animLvl val="lvl"/>
          <dgm:resizeHandles val="exact"/>
        </dgm:presLayoutVars>
      </dgm:prSet>
      <dgm:spPr/>
    </dgm:pt>
    <dgm:pt modelId="{C03C3FAC-C579-4B69-AF8A-97A3EF835C31}" type="pres">
      <dgm:prSet presAssocID="{BD1CEA83-659A-41A1-83B5-53C247914A5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1841B59-E99C-4681-A814-9ADF5A0CBCBB}" type="pres">
      <dgm:prSet presAssocID="{5D174C24-B09B-4FCB-8727-32005A690DA8}" presName="spacer" presStyleCnt="0"/>
      <dgm:spPr/>
    </dgm:pt>
    <dgm:pt modelId="{6A8A807B-C72F-436C-91F8-558A93818634}" type="pres">
      <dgm:prSet presAssocID="{AEC4FE3E-7A1A-4B1D-A725-18E53643748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53B8886-D7B6-40FA-A1B9-656982E95D4A}" type="pres">
      <dgm:prSet presAssocID="{AEC4FE3E-7A1A-4B1D-A725-18E536437481}" presName="childText" presStyleLbl="revTx" presStyleIdx="0" presStyleCnt="1">
        <dgm:presLayoutVars>
          <dgm:bulletEnabled val="1"/>
        </dgm:presLayoutVars>
      </dgm:prSet>
      <dgm:spPr/>
    </dgm:pt>
    <dgm:pt modelId="{CBD93A08-469B-4E10-A9D3-8C0D83CD2AA8}" type="pres">
      <dgm:prSet presAssocID="{B8AA8CE1-320F-4134-92E4-EA1290D2A864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CAD01E35-6C23-4546-B480-DE34F320967A}" type="presOf" srcId="{AEC4FE3E-7A1A-4B1D-A725-18E536437481}" destId="{6A8A807B-C72F-436C-91F8-558A93818634}" srcOrd="0" destOrd="0" presId="urn:microsoft.com/office/officeart/2005/8/layout/vList2"/>
    <dgm:cxn modelId="{CE37B34D-D298-4B40-9F73-DCC0C9D979ED}" type="presOf" srcId="{BD1CEA83-659A-41A1-83B5-53C247914A56}" destId="{C03C3FAC-C579-4B69-AF8A-97A3EF835C31}" srcOrd="0" destOrd="0" presId="urn:microsoft.com/office/officeart/2005/8/layout/vList2"/>
    <dgm:cxn modelId="{495A1F72-3DFC-4A9B-A12F-FF1C157BB595}" srcId="{169BF211-6F73-4E64-A8A9-A6993E21DFE8}" destId="{AEC4FE3E-7A1A-4B1D-A725-18E536437481}" srcOrd="1" destOrd="0" parTransId="{934A57B2-0E20-4B58-A44C-E387B55D7F9E}" sibTransId="{31BF41C8-B8FC-4854-92C3-84EBBDC96125}"/>
    <dgm:cxn modelId="{CE358754-43B9-4872-A5B5-DC363B8A8437}" srcId="{169BF211-6F73-4E64-A8A9-A6993E21DFE8}" destId="{B8AA8CE1-320F-4134-92E4-EA1290D2A864}" srcOrd="2" destOrd="0" parTransId="{26B7295C-34C4-419C-8860-D8F8AA603163}" sibTransId="{8992FB78-E847-4D57-B662-2D4A7E0FE226}"/>
    <dgm:cxn modelId="{D7D56E76-9583-42C3-820D-83521057607A}" srcId="{AEC4FE3E-7A1A-4B1D-A725-18E536437481}" destId="{512C2581-3308-4106-9FB7-9DCB2768A381}" srcOrd="0" destOrd="0" parTransId="{9BD195C9-A65E-4485-AF28-9428EED0004B}" sibTransId="{D0B378E4-8139-4E30-8C2F-97C50957E7BD}"/>
    <dgm:cxn modelId="{D97DBE98-C9E4-4442-850F-0ED361095D73}" type="presOf" srcId="{169BF211-6F73-4E64-A8A9-A6993E21DFE8}" destId="{288F64B6-9DC3-41C7-B135-F5579846AF0F}" srcOrd="0" destOrd="0" presId="urn:microsoft.com/office/officeart/2005/8/layout/vList2"/>
    <dgm:cxn modelId="{0BCECD9A-4C6A-4397-91E9-9E2C3352D1C9}" type="presOf" srcId="{512C2581-3308-4106-9FB7-9DCB2768A381}" destId="{553B8886-D7B6-40FA-A1B9-656982E95D4A}" srcOrd="0" destOrd="0" presId="urn:microsoft.com/office/officeart/2005/8/layout/vList2"/>
    <dgm:cxn modelId="{3753BBE1-2F7C-41FF-B630-6A2D63E1B07C}" srcId="{169BF211-6F73-4E64-A8A9-A6993E21DFE8}" destId="{BD1CEA83-659A-41A1-83B5-53C247914A56}" srcOrd="0" destOrd="0" parTransId="{13A81CF1-F976-4EF8-A097-5178193984D3}" sibTransId="{5D174C24-B09B-4FCB-8727-32005A690DA8}"/>
    <dgm:cxn modelId="{178179FB-26B4-49C6-B52D-615BB7381536}" type="presOf" srcId="{B8AA8CE1-320F-4134-92E4-EA1290D2A864}" destId="{CBD93A08-469B-4E10-A9D3-8C0D83CD2AA8}" srcOrd="0" destOrd="0" presId="urn:microsoft.com/office/officeart/2005/8/layout/vList2"/>
    <dgm:cxn modelId="{02537851-8CDF-4F1A-B080-6662FEC9C0E8}" type="presParOf" srcId="{288F64B6-9DC3-41C7-B135-F5579846AF0F}" destId="{C03C3FAC-C579-4B69-AF8A-97A3EF835C31}" srcOrd="0" destOrd="0" presId="urn:microsoft.com/office/officeart/2005/8/layout/vList2"/>
    <dgm:cxn modelId="{E2D10972-2997-4397-A5BF-AF06311E5C7E}" type="presParOf" srcId="{288F64B6-9DC3-41C7-B135-F5579846AF0F}" destId="{F1841B59-E99C-4681-A814-9ADF5A0CBCBB}" srcOrd="1" destOrd="0" presId="urn:microsoft.com/office/officeart/2005/8/layout/vList2"/>
    <dgm:cxn modelId="{C2804CC7-0667-4635-9935-7573341FAC1A}" type="presParOf" srcId="{288F64B6-9DC3-41C7-B135-F5579846AF0F}" destId="{6A8A807B-C72F-436C-91F8-558A93818634}" srcOrd="2" destOrd="0" presId="urn:microsoft.com/office/officeart/2005/8/layout/vList2"/>
    <dgm:cxn modelId="{50371F3F-B960-4270-A36C-7BB62E57EAF2}" type="presParOf" srcId="{288F64B6-9DC3-41C7-B135-F5579846AF0F}" destId="{553B8886-D7B6-40FA-A1B9-656982E95D4A}" srcOrd="3" destOrd="0" presId="urn:microsoft.com/office/officeart/2005/8/layout/vList2"/>
    <dgm:cxn modelId="{549B199D-0873-4EB4-864C-1D1DBBB8B157}" type="presParOf" srcId="{288F64B6-9DC3-41C7-B135-F5579846AF0F}" destId="{CBD93A08-469B-4E10-A9D3-8C0D83CD2AA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EE1EEDA-FA98-4268-8095-EF8A963C2D75}" type="doc">
      <dgm:prSet loTypeId="urn:microsoft.com/office/officeart/2005/8/layout/hierarchy1" loCatId="hierarchy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B24A2D92-C50B-4CC7-8282-CB0A8439A21F}">
      <dgm:prSet/>
      <dgm:spPr/>
      <dgm:t>
        <a:bodyPr/>
        <a:lstStyle/>
        <a:p>
          <a:r>
            <a:rPr lang="en-US" dirty="0"/>
            <a:t>Debit expense object (i.e. 62381) with district GL key (i.e. 681310)</a:t>
          </a:r>
        </a:p>
      </dgm:t>
    </dgm:pt>
    <dgm:pt modelId="{B1184531-8EAD-4E5C-B6BB-CA6B98712AE8}" type="parTrans" cxnId="{266E910C-770B-41EF-9840-EE85DBCDF934}">
      <dgm:prSet/>
      <dgm:spPr/>
      <dgm:t>
        <a:bodyPr/>
        <a:lstStyle/>
        <a:p>
          <a:endParaRPr lang="en-US"/>
        </a:p>
      </dgm:t>
    </dgm:pt>
    <dgm:pt modelId="{18ADFB47-E382-4EBE-92A6-533F04B1B426}" type="sibTrans" cxnId="{266E910C-770B-41EF-9840-EE85DBCDF934}">
      <dgm:prSet/>
      <dgm:spPr/>
      <dgm:t>
        <a:bodyPr/>
        <a:lstStyle/>
        <a:p>
          <a:endParaRPr lang="en-US"/>
        </a:p>
      </dgm:t>
    </dgm:pt>
    <dgm:pt modelId="{A7550384-A063-4375-A558-F349AE60D2DA}">
      <dgm:prSet/>
      <dgm:spPr/>
      <dgm:t>
        <a:bodyPr/>
        <a:lstStyle/>
        <a:p>
          <a:r>
            <a:rPr lang="en-US" dirty="0"/>
            <a:t>Credit accounts payable (20200) with fund GL key (i.e. 076495)</a:t>
          </a:r>
        </a:p>
      </dgm:t>
    </dgm:pt>
    <dgm:pt modelId="{E7E06272-8CE3-46C8-8337-EA5DDFAEE35D}" type="parTrans" cxnId="{5F0B7D0B-C20E-4E97-80E8-7F093EA5C6A9}">
      <dgm:prSet/>
      <dgm:spPr/>
      <dgm:t>
        <a:bodyPr/>
        <a:lstStyle/>
        <a:p>
          <a:endParaRPr lang="en-US"/>
        </a:p>
      </dgm:t>
    </dgm:pt>
    <dgm:pt modelId="{FBB9A5E1-8B78-4EAD-B708-36554DBF3052}" type="sibTrans" cxnId="{5F0B7D0B-C20E-4E97-80E8-7F093EA5C6A9}">
      <dgm:prSet/>
      <dgm:spPr/>
      <dgm:t>
        <a:bodyPr/>
        <a:lstStyle/>
        <a:p>
          <a:endParaRPr lang="en-US"/>
        </a:p>
      </dgm:t>
    </dgm:pt>
    <dgm:pt modelId="{4B51EBC8-E056-421B-AE55-BAC5A7C461C4}" type="pres">
      <dgm:prSet presAssocID="{CEE1EEDA-FA98-4268-8095-EF8A963C2D7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192A58E-9B8A-4233-8B9C-7CBD2B2A4712}" type="pres">
      <dgm:prSet presAssocID="{B24A2D92-C50B-4CC7-8282-CB0A8439A21F}" presName="hierRoot1" presStyleCnt="0"/>
      <dgm:spPr/>
    </dgm:pt>
    <dgm:pt modelId="{27DEB159-68B5-4163-80F5-AE8D0803B629}" type="pres">
      <dgm:prSet presAssocID="{B24A2D92-C50B-4CC7-8282-CB0A8439A21F}" presName="composite" presStyleCnt="0"/>
      <dgm:spPr/>
    </dgm:pt>
    <dgm:pt modelId="{D7060389-884B-411C-9ADC-F419E3ECE42A}" type="pres">
      <dgm:prSet presAssocID="{B24A2D92-C50B-4CC7-8282-CB0A8439A21F}" presName="background" presStyleLbl="node0" presStyleIdx="0" presStyleCnt="2"/>
      <dgm:spPr/>
    </dgm:pt>
    <dgm:pt modelId="{5FBDA033-21D7-49C4-B510-0FF211797B70}" type="pres">
      <dgm:prSet presAssocID="{B24A2D92-C50B-4CC7-8282-CB0A8439A21F}" presName="text" presStyleLbl="fgAcc0" presStyleIdx="0" presStyleCnt="2">
        <dgm:presLayoutVars>
          <dgm:chPref val="3"/>
        </dgm:presLayoutVars>
      </dgm:prSet>
      <dgm:spPr/>
    </dgm:pt>
    <dgm:pt modelId="{AD075EC9-4DE5-4145-838D-BD335A1F5F43}" type="pres">
      <dgm:prSet presAssocID="{B24A2D92-C50B-4CC7-8282-CB0A8439A21F}" presName="hierChild2" presStyleCnt="0"/>
      <dgm:spPr/>
    </dgm:pt>
    <dgm:pt modelId="{D396BF98-C37C-4100-9F58-B23AC20A4D4F}" type="pres">
      <dgm:prSet presAssocID="{A7550384-A063-4375-A558-F349AE60D2DA}" presName="hierRoot1" presStyleCnt="0"/>
      <dgm:spPr/>
    </dgm:pt>
    <dgm:pt modelId="{FEAB9016-DF6E-4320-A57A-F7E41A36728A}" type="pres">
      <dgm:prSet presAssocID="{A7550384-A063-4375-A558-F349AE60D2DA}" presName="composite" presStyleCnt="0"/>
      <dgm:spPr/>
    </dgm:pt>
    <dgm:pt modelId="{78A2CABD-3E4B-4027-BB54-14D37EB49C47}" type="pres">
      <dgm:prSet presAssocID="{A7550384-A063-4375-A558-F349AE60D2DA}" presName="background" presStyleLbl="node0" presStyleIdx="1" presStyleCnt="2"/>
      <dgm:spPr/>
    </dgm:pt>
    <dgm:pt modelId="{7426F90B-8594-404A-A660-E16DA34DB5DA}" type="pres">
      <dgm:prSet presAssocID="{A7550384-A063-4375-A558-F349AE60D2DA}" presName="text" presStyleLbl="fgAcc0" presStyleIdx="1" presStyleCnt="2">
        <dgm:presLayoutVars>
          <dgm:chPref val="3"/>
        </dgm:presLayoutVars>
      </dgm:prSet>
      <dgm:spPr/>
    </dgm:pt>
    <dgm:pt modelId="{E2FBD60E-74E3-4EBC-B34B-484B40EA9895}" type="pres">
      <dgm:prSet presAssocID="{A7550384-A063-4375-A558-F349AE60D2DA}" presName="hierChild2" presStyleCnt="0"/>
      <dgm:spPr/>
    </dgm:pt>
  </dgm:ptLst>
  <dgm:cxnLst>
    <dgm:cxn modelId="{5F0B7D0B-C20E-4E97-80E8-7F093EA5C6A9}" srcId="{CEE1EEDA-FA98-4268-8095-EF8A963C2D75}" destId="{A7550384-A063-4375-A558-F349AE60D2DA}" srcOrd="1" destOrd="0" parTransId="{E7E06272-8CE3-46C8-8337-EA5DDFAEE35D}" sibTransId="{FBB9A5E1-8B78-4EAD-B708-36554DBF3052}"/>
    <dgm:cxn modelId="{266E910C-770B-41EF-9840-EE85DBCDF934}" srcId="{CEE1EEDA-FA98-4268-8095-EF8A963C2D75}" destId="{B24A2D92-C50B-4CC7-8282-CB0A8439A21F}" srcOrd="0" destOrd="0" parTransId="{B1184531-8EAD-4E5C-B6BB-CA6B98712AE8}" sibTransId="{18ADFB47-E382-4EBE-92A6-533F04B1B426}"/>
    <dgm:cxn modelId="{99DCED29-A5FA-4E2F-A9E4-70246E02E2F2}" type="presOf" srcId="{CEE1EEDA-FA98-4268-8095-EF8A963C2D75}" destId="{4B51EBC8-E056-421B-AE55-BAC5A7C461C4}" srcOrd="0" destOrd="0" presId="urn:microsoft.com/office/officeart/2005/8/layout/hierarchy1"/>
    <dgm:cxn modelId="{D008DD53-BB06-4A2B-9D77-79130542E8DE}" type="presOf" srcId="{A7550384-A063-4375-A558-F349AE60D2DA}" destId="{7426F90B-8594-404A-A660-E16DA34DB5DA}" srcOrd="0" destOrd="0" presId="urn:microsoft.com/office/officeart/2005/8/layout/hierarchy1"/>
    <dgm:cxn modelId="{25641E8A-D40A-430E-BD6A-C735F6CC33C4}" type="presOf" srcId="{B24A2D92-C50B-4CC7-8282-CB0A8439A21F}" destId="{5FBDA033-21D7-49C4-B510-0FF211797B70}" srcOrd="0" destOrd="0" presId="urn:microsoft.com/office/officeart/2005/8/layout/hierarchy1"/>
    <dgm:cxn modelId="{E956B5D4-D118-4FD7-A92E-7EC8198CED99}" type="presParOf" srcId="{4B51EBC8-E056-421B-AE55-BAC5A7C461C4}" destId="{F192A58E-9B8A-4233-8B9C-7CBD2B2A4712}" srcOrd="0" destOrd="0" presId="urn:microsoft.com/office/officeart/2005/8/layout/hierarchy1"/>
    <dgm:cxn modelId="{6D9533E6-6388-45C5-86DB-0BC649581FEE}" type="presParOf" srcId="{F192A58E-9B8A-4233-8B9C-7CBD2B2A4712}" destId="{27DEB159-68B5-4163-80F5-AE8D0803B629}" srcOrd="0" destOrd="0" presId="urn:microsoft.com/office/officeart/2005/8/layout/hierarchy1"/>
    <dgm:cxn modelId="{658965AB-2A7C-40BE-B448-8E1950EF5A0D}" type="presParOf" srcId="{27DEB159-68B5-4163-80F5-AE8D0803B629}" destId="{D7060389-884B-411C-9ADC-F419E3ECE42A}" srcOrd="0" destOrd="0" presId="urn:microsoft.com/office/officeart/2005/8/layout/hierarchy1"/>
    <dgm:cxn modelId="{94B9189E-80DB-4B71-812A-6B3CD104774E}" type="presParOf" srcId="{27DEB159-68B5-4163-80F5-AE8D0803B629}" destId="{5FBDA033-21D7-49C4-B510-0FF211797B70}" srcOrd="1" destOrd="0" presId="urn:microsoft.com/office/officeart/2005/8/layout/hierarchy1"/>
    <dgm:cxn modelId="{26567AB8-C0E4-47C6-8A5F-77A648CECC95}" type="presParOf" srcId="{F192A58E-9B8A-4233-8B9C-7CBD2B2A4712}" destId="{AD075EC9-4DE5-4145-838D-BD335A1F5F43}" srcOrd="1" destOrd="0" presId="urn:microsoft.com/office/officeart/2005/8/layout/hierarchy1"/>
    <dgm:cxn modelId="{56BFEE59-6911-4C2C-9B10-E84EABC6D33D}" type="presParOf" srcId="{4B51EBC8-E056-421B-AE55-BAC5A7C461C4}" destId="{D396BF98-C37C-4100-9F58-B23AC20A4D4F}" srcOrd="1" destOrd="0" presId="urn:microsoft.com/office/officeart/2005/8/layout/hierarchy1"/>
    <dgm:cxn modelId="{585EFE96-717E-4CF8-81E1-BAAB1AA8F57A}" type="presParOf" srcId="{D396BF98-C37C-4100-9F58-B23AC20A4D4F}" destId="{FEAB9016-DF6E-4320-A57A-F7E41A36728A}" srcOrd="0" destOrd="0" presId="urn:microsoft.com/office/officeart/2005/8/layout/hierarchy1"/>
    <dgm:cxn modelId="{AE2E9719-3ACE-4CB4-BEA7-F709774E6E53}" type="presParOf" srcId="{FEAB9016-DF6E-4320-A57A-F7E41A36728A}" destId="{78A2CABD-3E4B-4027-BB54-14D37EB49C47}" srcOrd="0" destOrd="0" presId="urn:microsoft.com/office/officeart/2005/8/layout/hierarchy1"/>
    <dgm:cxn modelId="{CAF5DEBF-3DC1-43FD-9864-90093738B6F9}" type="presParOf" srcId="{FEAB9016-DF6E-4320-A57A-F7E41A36728A}" destId="{7426F90B-8594-404A-A660-E16DA34DB5DA}" srcOrd="1" destOrd="0" presId="urn:microsoft.com/office/officeart/2005/8/layout/hierarchy1"/>
    <dgm:cxn modelId="{0675F8BA-DFC7-4DED-AA03-EBC063315911}" type="presParOf" srcId="{D396BF98-C37C-4100-9F58-B23AC20A4D4F}" destId="{E2FBD60E-74E3-4EBC-B34B-484B40EA989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69BF211-6F73-4E64-A8A9-A6993E21DFE8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D1CEA83-659A-41A1-83B5-53C247914A56}">
      <dgm:prSet/>
      <dgm:spPr/>
      <dgm:t>
        <a:bodyPr/>
        <a:lstStyle/>
        <a:p>
          <a:r>
            <a:rPr lang="en-US" dirty="0"/>
            <a:t>Due date July 17, 2020</a:t>
          </a:r>
        </a:p>
      </dgm:t>
    </dgm:pt>
    <dgm:pt modelId="{13A81CF1-F976-4EF8-A097-5178193984D3}" type="parTrans" cxnId="{3753BBE1-2F7C-41FF-B630-6A2D63E1B07C}">
      <dgm:prSet/>
      <dgm:spPr/>
      <dgm:t>
        <a:bodyPr/>
        <a:lstStyle/>
        <a:p>
          <a:endParaRPr lang="en-US"/>
        </a:p>
      </dgm:t>
    </dgm:pt>
    <dgm:pt modelId="{5D174C24-B09B-4FCB-8727-32005A690DA8}" type="sibTrans" cxnId="{3753BBE1-2F7C-41FF-B630-6A2D63E1B07C}">
      <dgm:prSet/>
      <dgm:spPr/>
      <dgm:t>
        <a:bodyPr/>
        <a:lstStyle/>
        <a:p>
          <a:endParaRPr lang="en-US"/>
        </a:p>
      </dgm:t>
    </dgm:pt>
    <dgm:pt modelId="{AEC4FE3E-7A1A-4B1D-A725-18E536437481}">
      <dgm:prSet/>
      <dgm:spPr/>
      <dgm:t>
        <a:bodyPr/>
        <a:lstStyle/>
        <a:p>
          <a:r>
            <a:rPr lang="en-US" dirty="0"/>
            <a:t>Should be accrued if </a:t>
          </a:r>
        </a:p>
      </dgm:t>
    </dgm:pt>
    <dgm:pt modelId="{934A57B2-0E20-4B58-A44C-E387B55D7F9E}" type="parTrans" cxnId="{495A1F72-3DFC-4A9B-A12F-FF1C157BB595}">
      <dgm:prSet/>
      <dgm:spPr/>
      <dgm:t>
        <a:bodyPr/>
        <a:lstStyle/>
        <a:p>
          <a:endParaRPr lang="en-US"/>
        </a:p>
      </dgm:t>
    </dgm:pt>
    <dgm:pt modelId="{31BF41C8-B8FC-4854-92C3-84EBBDC96125}" type="sibTrans" cxnId="{495A1F72-3DFC-4A9B-A12F-FF1C157BB595}">
      <dgm:prSet/>
      <dgm:spPr/>
      <dgm:t>
        <a:bodyPr/>
        <a:lstStyle/>
        <a:p>
          <a:endParaRPr lang="en-US"/>
        </a:p>
      </dgm:t>
    </dgm:pt>
    <dgm:pt modelId="{512C2581-3308-4106-9FB7-9DCB2768A381}">
      <dgm:prSet/>
      <dgm:spPr/>
      <dgm:t>
        <a:bodyPr/>
        <a:lstStyle/>
        <a:p>
          <a:r>
            <a:rPr lang="en-US" dirty="0"/>
            <a:t>Revenue was earned in 2019-20 but not deposited by June 30, 2020, consider timing (i.e. 12 payments a year, must be consistent with accruals)</a:t>
          </a:r>
        </a:p>
      </dgm:t>
    </dgm:pt>
    <dgm:pt modelId="{9BD195C9-A65E-4485-AF28-9428EED0004B}" type="parTrans" cxnId="{D7D56E76-9583-42C3-820D-83521057607A}">
      <dgm:prSet/>
      <dgm:spPr/>
      <dgm:t>
        <a:bodyPr/>
        <a:lstStyle/>
        <a:p>
          <a:endParaRPr lang="en-US"/>
        </a:p>
      </dgm:t>
    </dgm:pt>
    <dgm:pt modelId="{D0B378E4-8139-4E30-8C2F-97C50957E7BD}" type="sibTrans" cxnId="{D7D56E76-9583-42C3-820D-83521057607A}">
      <dgm:prSet/>
      <dgm:spPr/>
      <dgm:t>
        <a:bodyPr/>
        <a:lstStyle/>
        <a:p>
          <a:endParaRPr lang="en-US"/>
        </a:p>
      </dgm:t>
    </dgm:pt>
    <dgm:pt modelId="{B8AA8CE1-320F-4134-92E4-EA1290D2A864}">
      <dgm:prSet/>
      <dgm:spPr/>
      <dgm:t>
        <a:bodyPr/>
        <a:lstStyle/>
        <a:p>
          <a:r>
            <a:rPr lang="en-US" dirty="0"/>
            <a:t>Use EW </a:t>
          </a:r>
          <a:r>
            <a:rPr lang="en-US" u="none" dirty="0"/>
            <a:t>Accrual Template or summarize in email/memo</a:t>
          </a:r>
        </a:p>
      </dgm:t>
    </dgm:pt>
    <dgm:pt modelId="{26B7295C-34C4-419C-8860-D8F8AA603163}" type="parTrans" cxnId="{CE358754-43B9-4872-A5B5-DC363B8A8437}">
      <dgm:prSet/>
      <dgm:spPr/>
      <dgm:t>
        <a:bodyPr/>
        <a:lstStyle/>
        <a:p>
          <a:endParaRPr lang="en-US"/>
        </a:p>
      </dgm:t>
    </dgm:pt>
    <dgm:pt modelId="{8992FB78-E847-4D57-B662-2D4A7E0FE226}" type="sibTrans" cxnId="{CE358754-43B9-4872-A5B5-DC363B8A8437}">
      <dgm:prSet/>
      <dgm:spPr/>
      <dgm:t>
        <a:bodyPr/>
        <a:lstStyle/>
        <a:p>
          <a:endParaRPr lang="en-US"/>
        </a:p>
      </dgm:t>
    </dgm:pt>
    <dgm:pt modelId="{76C6BBC2-715D-410D-9707-A9C54E1ABFF9}">
      <dgm:prSet/>
      <dgm:spPr/>
      <dgm:t>
        <a:bodyPr/>
        <a:lstStyle/>
        <a:p>
          <a:r>
            <a:rPr lang="en-US" dirty="0"/>
            <a:t>Email accruals to </a:t>
          </a:r>
          <a:r>
            <a:rPr lang="en-US" dirty="0" err="1"/>
            <a:t>Trevor.</a:t>
          </a:r>
          <a:r>
            <a:rPr lang="en-US" err="1"/>
            <a:t>MacGruer</a:t>
          </a:r>
          <a:r>
            <a:rPr lang="en-US"/>
            <a:t>@santacruzcounty.us</a:t>
          </a:r>
          <a:endParaRPr lang="en-US" dirty="0"/>
        </a:p>
      </dgm:t>
    </dgm:pt>
    <dgm:pt modelId="{8782E87A-5D5A-4E6D-A376-1E28B7E4325D}" type="parTrans" cxnId="{0C22C295-048D-4406-842C-7836AE5A446C}">
      <dgm:prSet/>
      <dgm:spPr/>
      <dgm:t>
        <a:bodyPr/>
        <a:lstStyle/>
        <a:p>
          <a:endParaRPr lang="en-US"/>
        </a:p>
      </dgm:t>
    </dgm:pt>
    <dgm:pt modelId="{44B44B68-1F4E-49A2-9DB3-342E878B4AC8}" type="sibTrans" cxnId="{0C22C295-048D-4406-842C-7836AE5A446C}">
      <dgm:prSet/>
      <dgm:spPr/>
      <dgm:t>
        <a:bodyPr/>
        <a:lstStyle/>
        <a:p>
          <a:endParaRPr lang="en-US"/>
        </a:p>
      </dgm:t>
    </dgm:pt>
    <dgm:pt modelId="{288F64B6-9DC3-41C7-B135-F5579846AF0F}" type="pres">
      <dgm:prSet presAssocID="{169BF211-6F73-4E64-A8A9-A6993E21DFE8}" presName="linear" presStyleCnt="0">
        <dgm:presLayoutVars>
          <dgm:animLvl val="lvl"/>
          <dgm:resizeHandles val="exact"/>
        </dgm:presLayoutVars>
      </dgm:prSet>
      <dgm:spPr/>
    </dgm:pt>
    <dgm:pt modelId="{C03C3FAC-C579-4B69-AF8A-97A3EF835C31}" type="pres">
      <dgm:prSet presAssocID="{BD1CEA83-659A-41A1-83B5-53C247914A5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F1841B59-E99C-4681-A814-9ADF5A0CBCBB}" type="pres">
      <dgm:prSet presAssocID="{5D174C24-B09B-4FCB-8727-32005A690DA8}" presName="spacer" presStyleCnt="0"/>
      <dgm:spPr/>
    </dgm:pt>
    <dgm:pt modelId="{6A8A807B-C72F-436C-91F8-558A93818634}" type="pres">
      <dgm:prSet presAssocID="{AEC4FE3E-7A1A-4B1D-A725-18E536437481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53B8886-D7B6-40FA-A1B9-656982E95D4A}" type="pres">
      <dgm:prSet presAssocID="{AEC4FE3E-7A1A-4B1D-A725-18E536437481}" presName="childText" presStyleLbl="revTx" presStyleIdx="0" presStyleCnt="1">
        <dgm:presLayoutVars>
          <dgm:bulletEnabled val="1"/>
        </dgm:presLayoutVars>
      </dgm:prSet>
      <dgm:spPr/>
    </dgm:pt>
    <dgm:pt modelId="{CBD93A08-469B-4E10-A9D3-8C0D83CD2AA8}" type="pres">
      <dgm:prSet presAssocID="{B8AA8CE1-320F-4134-92E4-EA1290D2A86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6F259CC-9C0A-4070-9F8D-B93F26624BF4}" type="pres">
      <dgm:prSet presAssocID="{8992FB78-E847-4D57-B662-2D4A7E0FE226}" presName="spacer" presStyleCnt="0"/>
      <dgm:spPr/>
    </dgm:pt>
    <dgm:pt modelId="{31D754A4-7E42-4846-84F6-81CC9AA176DD}" type="pres">
      <dgm:prSet presAssocID="{76C6BBC2-715D-410D-9707-A9C54E1ABFF9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CAD01E35-6C23-4546-B480-DE34F320967A}" type="presOf" srcId="{AEC4FE3E-7A1A-4B1D-A725-18E536437481}" destId="{6A8A807B-C72F-436C-91F8-558A93818634}" srcOrd="0" destOrd="0" presId="urn:microsoft.com/office/officeart/2005/8/layout/vList2"/>
    <dgm:cxn modelId="{CE37B34D-D298-4B40-9F73-DCC0C9D979ED}" type="presOf" srcId="{BD1CEA83-659A-41A1-83B5-53C247914A56}" destId="{C03C3FAC-C579-4B69-AF8A-97A3EF835C31}" srcOrd="0" destOrd="0" presId="urn:microsoft.com/office/officeart/2005/8/layout/vList2"/>
    <dgm:cxn modelId="{495A1F72-3DFC-4A9B-A12F-FF1C157BB595}" srcId="{169BF211-6F73-4E64-A8A9-A6993E21DFE8}" destId="{AEC4FE3E-7A1A-4B1D-A725-18E536437481}" srcOrd="1" destOrd="0" parTransId="{934A57B2-0E20-4B58-A44C-E387B55D7F9E}" sibTransId="{31BF41C8-B8FC-4854-92C3-84EBBDC96125}"/>
    <dgm:cxn modelId="{CE358754-43B9-4872-A5B5-DC363B8A8437}" srcId="{169BF211-6F73-4E64-A8A9-A6993E21DFE8}" destId="{B8AA8CE1-320F-4134-92E4-EA1290D2A864}" srcOrd="2" destOrd="0" parTransId="{26B7295C-34C4-419C-8860-D8F8AA603163}" sibTransId="{8992FB78-E847-4D57-B662-2D4A7E0FE226}"/>
    <dgm:cxn modelId="{D7D56E76-9583-42C3-820D-83521057607A}" srcId="{AEC4FE3E-7A1A-4B1D-A725-18E536437481}" destId="{512C2581-3308-4106-9FB7-9DCB2768A381}" srcOrd="0" destOrd="0" parTransId="{9BD195C9-A65E-4485-AF28-9428EED0004B}" sibTransId="{D0B378E4-8139-4E30-8C2F-97C50957E7BD}"/>
    <dgm:cxn modelId="{0C22C295-048D-4406-842C-7836AE5A446C}" srcId="{169BF211-6F73-4E64-A8A9-A6993E21DFE8}" destId="{76C6BBC2-715D-410D-9707-A9C54E1ABFF9}" srcOrd="3" destOrd="0" parTransId="{8782E87A-5D5A-4E6D-A376-1E28B7E4325D}" sibTransId="{44B44B68-1F4E-49A2-9DB3-342E878B4AC8}"/>
    <dgm:cxn modelId="{D97DBE98-C9E4-4442-850F-0ED361095D73}" type="presOf" srcId="{169BF211-6F73-4E64-A8A9-A6993E21DFE8}" destId="{288F64B6-9DC3-41C7-B135-F5579846AF0F}" srcOrd="0" destOrd="0" presId="urn:microsoft.com/office/officeart/2005/8/layout/vList2"/>
    <dgm:cxn modelId="{0BCECD9A-4C6A-4397-91E9-9E2C3352D1C9}" type="presOf" srcId="{512C2581-3308-4106-9FB7-9DCB2768A381}" destId="{553B8886-D7B6-40FA-A1B9-656982E95D4A}" srcOrd="0" destOrd="0" presId="urn:microsoft.com/office/officeart/2005/8/layout/vList2"/>
    <dgm:cxn modelId="{12088D9D-D741-4EC6-A6D0-C39E76C77F01}" type="presOf" srcId="{76C6BBC2-715D-410D-9707-A9C54E1ABFF9}" destId="{31D754A4-7E42-4846-84F6-81CC9AA176DD}" srcOrd="0" destOrd="0" presId="urn:microsoft.com/office/officeart/2005/8/layout/vList2"/>
    <dgm:cxn modelId="{3753BBE1-2F7C-41FF-B630-6A2D63E1B07C}" srcId="{169BF211-6F73-4E64-A8A9-A6993E21DFE8}" destId="{BD1CEA83-659A-41A1-83B5-53C247914A56}" srcOrd="0" destOrd="0" parTransId="{13A81CF1-F976-4EF8-A097-5178193984D3}" sibTransId="{5D174C24-B09B-4FCB-8727-32005A690DA8}"/>
    <dgm:cxn modelId="{178179FB-26B4-49C6-B52D-615BB7381536}" type="presOf" srcId="{B8AA8CE1-320F-4134-92E4-EA1290D2A864}" destId="{CBD93A08-469B-4E10-A9D3-8C0D83CD2AA8}" srcOrd="0" destOrd="0" presId="urn:microsoft.com/office/officeart/2005/8/layout/vList2"/>
    <dgm:cxn modelId="{02537851-8CDF-4F1A-B080-6662FEC9C0E8}" type="presParOf" srcId="{288F64B6-9DC3-41C7-B135-F5579846AF0F}" destId="{C03C3FAC-C579-4B69-AF8A-97A3EF835C31}" srcOrd="0" destOrd="0" presId="urn:microsoft.com/office/officeart/2005/8/layout/vList2"/>
    <dgm:cxn modelId="{E2D10972-2997-4397-A5BF-AF06311E5C7E}" type="presParOf" srcId="{288F64B6-9DC3-41C7-B135-F5579846AF0F}" destId="{F1841B59-E99C-4681-A814-9ADF5A0CBCBB}" srcOrd="1" destOrd="0" presId="urn:microsoft.com/office/officeart/2005/8/layout/vList2"/>
    <dgm:cxn modelId="{C2804CC7-0667-4635-9935-7573341FAC1A}" type="presParOf" srcId="{288F64B6-9DC3-41C7-B135-F5579846AF0F}" destId="{6A8A807B-C72F-436C-91F8-558A93818634}" srcOrd="2" destOrd="0" presId="urn:microsoft.com/office/officeart/2005/8/layout/vList2"/>
    <dgm:cxn modelId="{50371F3F-B960-4270-A36C-7BB62E57EAF2}" type="presParOf" srcId="{288F64B6-9DC3-41C7-B135-F5579846AF0F}" destId="{553B8886-D7B6-40FA-A1B9-656982E95D4A}" srcOrd="3" destOrd="0" presId="urn:microsoft.com/office/officeart/2005/8/layout/vList2"/>
    <dgm:cxn modelId="{549B199D-0873-4EB4-864C-1D1DBBB8B157}" type="presParOf" srcId="{288F64B6-9DC3-41C7-B135-F5579846AF0F}" destId="{CBD93A08-469B-4E10-A9D3-8C0D83CD2AA8}" srcOrd="4" destOrd="0" presId="urn:microsoft.com/office/officeart/2005/8/layout/vList2"/>
    <dgm:cxn modelId="{C00C755D-093C-4D3A-A8AB-8ED54B30ACE5}" type="presParOf" srcId="{288F64B6-9DC3-41C7-B135-F5579846AF0F}" destId="{96F259CC-9C0A-4070-9F8D-B93F26624BF4}" srcOrd="5" destOrd="0" presId="urn:microsoft.com/office/officeart/2005/8/layout/vList2"/>
    <dgm:cxn modelId="{AFAA56D3-7E99-4FA4-8C1E-49E73B7A56A4}" type="presParOf" srcId="{288F64B6-9DC3-41C7-B135-F5579846AF0F}" destId="{31D754A4-7E42-4846-84F6-81CC9AA176D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EE1EEDA-FA98-4268-8095-EF8A963C2D75}" type="doc">
      <dgm:prSet loTypeId="urn:microsoft.com/office/officeart/2005/8/layout/hierarchy1" loCatId="hierarchy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B24A2D92-C50B-4CC7-8282-CB0A8439A21F}">
      <dgm:prSet/>
      <dgm:spPr/>
      <dgm:t>
        <a:bodyPr/>
        <a:lstStyle/>
        <a:p>
          <a:r>
            <a:rPr lang="en-US" dirty="0"/>
            <a:t>Debit Accounts Receivable Object 10700 with fund GL key (i.e. 076495)</a:t>
          </a:r>
        </a:p>
      </dgm:t>
    </dgm:pt>
    <dgm:pt modelId="{B1184531-8EAD-4E5C-B6BB-CA6B98712AE8}" type="parTrans" cxnId="{266E910C-770B-41EF-9840-EE85DBCDF934}">
      <dgm:prSet/>
      <dgm:spPr/>
      <dgm:t>
        <a:bodyPr/>
        <a:lstStyle/>
        <a:p>
          <a:endParaRPr lang="en-US"/>
        </a:p>
      </dgm:t>
    </dgm:pt>
    <dgm:pt modelId="{18ADFB47-E382-4EBE-92A6-533F04B1B426}" type="sibTrans" cxnId="{266E910C-770B-41EF-9840-EE85DBCDF934}">
      <dgm:prSet/>
      <dgm:spPr/>
      <dgm:t>
        <a:bodyPr/>
        <a:lstStyle/>
        <a:p>
          <a:endParaRPr lang="en-US"/>
        </a:p>
      </dgm:t>
    </dgm:pt>
    <dgm:pt modelId="{A7550384-A063-4375-A558-F349AE60D2DA}">
      <dgm:prSet/>
      <dgm:spPr/>
      <dgm:t>
        <a:bodyPr/>
        <a:lstStyle/>
        <a:p>
          <a:r>
            <a:rPr lang="en-US" dirty="0"/>
            <a:t>Credit revenue object (</a:t>
          </a:r>
          <a:r>
            <a:rPr lang="en-US" dirty="0" err="1"/>
            <a:t>i.e</a:t>
          </a:r>
          <a:r>
            <a:rPr lang="en-US" dirty="0"/>
            <a:t> 42047) with departmental </a:t>
          </a:r>
          <a:r>
            <a:rPr lang="en-US" dirty="0" err="1"/>
            <a:t>gl</a:t>
          </a:r>
          <a:r>
            <a:rPr lang="en-US" dirty="0"/>
            <a:t> key (i.e. 681310)</a:t>
          </a:r>
        </a:p>
      </dgm:t>
    </dgm:pt>
    <dgm:pt modelId="{E7E06272-8CE3-46C8-8337-EA5DDFAEE35D}" type="parTrans" cxnId="{5F0B7D0B-C20E-4E97-80E8-7F093EA5C6A9}">
      <dgm:prSet/>
      <dgm:spPr/>
      <dgm:t>
        <a:bodyPr/>
        <a:lstStyle/>
        <a:p>
          <a:endParaRPr lang="en-US"/>
        </a:p>
      </dgm:t>
    </dgm:pt>
    <dgm:pt modelId="{FBB9A5E1-8B78-4EAD-B708-36554DBF3052}" type="sibTrans" cxnId="{5F0B7D0B-C20E-4E97-80E8-7F093EA5C6A9}">
      <dgm:prSet/>
      <dgm:spPr/>
      <dgm:t>
        <a:bodyPr/>
        <a:lstStyle/>
        <a:p>
          <a:endParaRPr lang="en-US"/>
        </a:p>
      </dgm:t>
    </dgm:pt>
    <dgm:pt modelId="{4B51EBC8-E056-421B-AE55-BAC5A7C461C4}" type="pres">
      <dgm:prSet presAssocID="{CEE1EEDA-FA98-4268-8095-EF8A963C2D7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192A58E-9B8A-4233-8B9C-7CBD2B2A4712}" type="pres">
      <dgm:prSet presAssocID="{B24A2D92-C50B-4CC7-8282-CB0A8439A21F}" presName="hierRoot1" presStyleCnt="0"/>
      <dgm:spPr/>
    </dgm:pt>
    <dgm:pt modelId="{27DEB159-68B5-4163-80F5-AE8D0803B629}" type="pres">
      <dgm:prSet presAssocID="{B24A2D92-C50B-4CC7-8282-CB0A8439A21F}" presName="composite" presStyleCnt="0"/>
      <dgm:spPr/>
    </dgm:pt>
    <dgm:pt modelId="{D7060389-884B-411C-9ADC-F419E3ECE42A}" type="pres">
      <dgm:prSet presAssocID="{B24A2D92-C50B-4CC7-8282-CB0A8439A21F}" presName="background" presStyleLbl="node0" presStyleIdx="0" presStyleCnt="2"/>
      <dgm:spPr/>
    </dgm:pt>
    <dgm:pt modelId="{5FBDA033-21D7-49C4-B510-0FF211797B70}" type="pres">
      <dgm:prSet presAssocID="{B24A2D92-C50B-4CC7-8282-CB0A8439A21F}" presName="text" presStyleLbl="fgAcc0" presStyleIdx="0" presStyleCnt="2">
        <dgm:presLayoutVars>
          <dgm:chPref val="3"/>
        </dgm:presLayoutVars>
      </dgm:prSet>
      <dgm:spPr/>
    </dgm:pt>
    <dgm:pt modelId="{AD075EC9-4DE5-4145-838D-BD335A1F5F43}" type="pres">
      <dgm:prSet presAssocID="{B24A2D92-C50B-4CC7-8282-CB0A8439A21F}" presName="hierChild2" presStyleCnt="0"/>
      <dgm:spPr/>
    </dgm:pt>
    <dgm:pt modelId="{D396BF98-C37C-4100-9F58-B23AC20A4D4F}" type="pres">
      <dgm:prSet presAssocID="{A7550384-A063-4375-A558-F349AE60D2DA}" presName="hierRoot1" presStyleCnt="0"/>
      <dgm:spPr/>
    </dgm:pt>
    <dgm:pt modelId="{FEAB9016-DF6E-4320-A57A-F7E41A36728A}" type="pres">
      <dgm:prSet presAssocID="{A7550384-A063-4375-A558-F349AE60D2DA}" presName="composite" presStyleCnt="0"/>
      <dgm:spPr/>
    </dgm:pt>
    <dgm:pt modelId="{78A2CABD-3E4B-4027-BB54-14D37EB49C47}" type="pres">
      <dgm:prSet presAssocID="{A7550384-A063-4375-A558-F349AE60D2DA}" presName="background" presStyleLbl="node0" presStyleIdx="1" presStyleCnt="2"/>
      <dgm:spPr/>
    </dgm:pt>
    <dgm:pt modelId="{7426F90B-8594-404A-A660-E16DA34DB5DA}" type="pres">
      <dgm:prSet presAssocID="{A7550384-A063-4375-A558-F349AE60D2DA}" presName="text" presStyleLbl="fgAcc0" presStyleIdx="1" presStyleCnt="2" custLinFactNeighborX="2500" custLinFactNeighborY="385">
        <dgm:presLayoutVars>
          <dgm:chPref val="3"/>
        </dgm:presLayoutVars>
      </dgm:prSet>
      <dgm:spPr/>
    </dgm:pt>
    <dgm:pt modelId="{E2FBD60E-74E3-4EBC-B34B-484B40EA9895}" type="pres">
      <dgm:prSet presAssocID="{A7550384-A063-4375-A558-F349AE60D2DA}" presName="hierChild2" presStyleCnt="0"/>
      <dgm:spPr/>
    </dgm:pt>
  </dgm:ptLst>
  <dgm:cxnLst>
    <dgm:cxn modelId="{5F0B7D0B-C20E-4E97-80E8-7F093EA5C6A9}" srcId="{CEE1EEDA-FA98-4268-8095-EF8A963C2D75}" destId="{A7550384-A063-4375-A558-F349AE60D2DA}" srcOrd="1" destOrd="0" parTransId="{E7E06272-8CE3-46C8-8337-EA5DDFAEE35D}" sibTransId="{FBB9A5E1-8B78-4EAD-B708-36554DBF3052}"/>
    <dgm:cxn modelId="{266E910C-770B-41EF-9840-EE85DBCDF934}" srcId="{CEE1EEDA-FA98-4268-8095-EF8A963C2D75}" destId="{B24A2D92-C50B-4CC7-8282-CB0A8439A21F}" srcOrd="0" destOrd="0" parTransId="{B1184531-8EAD-4E5C-B6BB-CA6B98712AE8}" sibTransId="{18ADFB47-E382-4EBE-92A6-533F04B1B426}"/>
    <dgm:cxn modelId="{99DCED29-A5FA-4E2F-A9E4-70246E02E2F2}" type="presOf" srcId="{CEE1EEDA-FA98-4268-8095-EF8A963C2D75}" destId="{4B51EBC8-E056-421B-AE55-BAC5A7C461C4}" srcOrd="0" destOrd="0" presId="urn:microsoft.com/office/officeart/2005/8/layout/hierarchy1"/>
    <dgm:cxn modelId="{D008DD53-BB06-4A2B-9D77-79130542E8DE}" type="presOf" srcId="{A7550384-A063-4375-A558-F349AE60D2DA}" destId="{7426F90B-8594-404A-A660-E16DA34DB5DA}" srcOrd="0" destOrd="0" presId="urn:microsoft.com/office/officeart/2005/8/layout/hierarchy1"/>
    <dgm:cxn modelId="{25641E8A-D40A-430E-BD6A-C735F6CC33C4}" type="presOf" srcId="{B24A2D92-C50B-4CC7-8282-CB0A8439A21F}" destId="{5FBDA033-21D7-49C4-B510-0FF211797B70}" srcOrd="0" destOrd="0" presId="urn:microsoft.com/office/officeart/2005/8/layout/hierarchy1"/>
    <dgm:cxn modelId="{E956B5D4-D118-4FD7-A92E-7EC8198CED99}" type="presParOf" srcId="{4B51EBC8-E056-421B-AE55-BAC5A7C461C4}" destId="{F192A58E-9B8A-4233-8B9C-7CBD2B2A4712}" srcOrd="0" destOrd="0" presId="urn:microsoft.com/office/officeart/2005/8/layout/hierarchy1"/>
    <dgm:cxn modelId="{6D9533E6-6388-45C5-86DB-0BC649581FEE}" type="presParOf" srcId="{F192A58E-9B8A-4233-8B9C-7CBD2B2A4712}" destId="{27DEB159-68B5-4163-80F5-AE8D0803B629}" srcOrd="0" destOrd="0" presId="urn:microsoft.com/office/officeart/2005/8/layout/hierarchy1"/>
    <dgm:cxn modelId="{658965AB-2A7C-40BE-B448-8E1950EF5A0D}" type="presParOf" srcId="{27DEB159-68B5-4163-80F5-AE8D0803B629}" destId="{D7060389-884B-411C-9ADC-F419E3ECE42A}" srcOrd="0" destOrd="0" presId="urn:microsoft.com/office/officeart/2005/8/layout/hierarchy1"/>
    <dgm:cxn modelId="{94B9189E-80DB-4B71-812A-6B3CD104774E}" type="presParOf" srcId="{27DEB159-68B5-4163-80F5-AE8D0803B629}" destId="{5FBDA033-21D7-49C4-B510-0FF211797B70}" srcOrd="1" destOrd="0" presId="urn:microsoft.com/office/officeart/2005/8/layout/hierarchy1"/>
    <dgm:cxn modelId="{26567AB8-C0E4-47C6-8A5F-77A648CECC95}" type="presParOf" srcId="{F192A58E-9B8A-4233-8B9C-7CBD2B2A4712}" destId="{AD075EC9-4DE5-4145-838D-BD335A1F5F43}" srcOrd="1" destOrd="0" presId="urn:microsoft.com/office/officeart/2005/8/layout/hierarchy1"/>
    <dgm:cxn modelId="{56BFEE59-6911-4C2C-9B10-E84EABC6D33D}" type="presParOf" srcId="{4B51EBC8-E056-421B-AE55-BAC5A7C461C4}" destId="{D396BF98-C37C-4100-9F58-B23AC20A4D4F}" srcOrd="1" destOrd="0" presId="urn:microsoft.com/office/officeart/2005/8/layout/hierarchy1"/>
    <dgm:cxn modelId="{585EFE96-717E-4CF8-81E1-BAAB1AA8F57A}" type="presParOf" srcId="{D396BF98-C37C-4100-9F58-B23AC20A4D4F}" destId="{FEAB9016-DF6E-4320-A57A-F7E41A36728A}" srcOrd="0" destOrd="0" presId="urn:microsoft.com/office/officeart/2005/8/layout/hierarchy1"/>
    <dgm:cxn modelId="{AE2E9719-3ACE-4CB4-BEA7-F709774E6E53}" type="presParOf" srcId="{FEAB9016-DF6E-4320-A57A-F7E41A36728A}" destId="{78A2CABD-3E4B-4027-BB54-14D37EB49C47}" srcOrd="0" destOrd="0" presId="urn:microsoft.com/office/officeart/2005/8/layout/hierarchy1"/>
    <dgm:cxn modelId="{CAF5DEBF-3DC1-43FD-9864-90093738B6F9}" type="presParOf" srcId="{FEAB9016-DF6E-4320-A57A-F7E41A36728A}" destId="{7426F90B-8594-404A-A660-E16DA34DB5DA}" srcOrd="1" destOrd="0" presId="urn:microsoft.com/office/officeart/2005/8/layout/hierarchy1"/>
    <dgm:cxn modelId="{0675F8BA-DFC7-4DED-AA03-EBC063315911}" type="presParOf" srcId="{D396BF98-C37C-4100-9F58-B23AC20A4D4F}" destId="{E2FBD60E-74E3-4EBC-B34B-484B40EA989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57BB5D-4133-4D83-9C3B-8D900801D694}">
      <dsp:nvSpPr>
        <dsp:cNvPr id="0" name=""/>
        <dsp:cNvSpPr/>
      </dsp:nvSpPr>
      <dsp:spPr>
        <a:xfrm>
          <a:off x="0" y="598"/>
          <a:ext cx="6266011" cy="139952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7E788E-B47F-439E-A844-FDA4D46C0CE2}">
      <dsp:nvSpPr>
        <dsp:cNvPr id="0" name=""/>
        <dsp:cNvSpPr/>
      </dsp:nvSpPr>
      <dsp:spPr>
        <a:xfrm>
          <a:off x="423357" y="315492"/>
          <a:ext cx="769740" cy="76974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43B3DF-C132-404C-ABD0-1CB6172A24E7}">
      <dsp:nvSpPr>
        <dsp:cNvPr id="0" name=""/>
        <dsp:cNvSpPr/>
      </dsp:nvSpPr>
      <dsp:spPr>
        <a:xfrm>
          <a:off x="1616455" y="598"/>
          <a:ext cx="4649555" cy="1399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117" tIns="148117" rIns="148117" bIns="148117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AP Checks Runs</a:t>
          </a:r>
        </a:p>
      </dsp:txBody>
      <dsp:txXfrm>
        <a:off x="1616455" y="598"/>
        <a:ext cx="4649555" cy="1399528"/>
      </dsp:txXfrm>
    </dsp:sp>
    <dsp:sp modelId="{C72F9E17-BA0A-46F6-96EC-03E5473B70CE}">
      <dsp:nvSpPr>
        <dsp:cNvPr id="0" name=""/>
        <dsp:cNvSpPr/>
      </dsp:nvSpPr>
      <dsp:spPr>
        <a:xfrm>
          <a:off x="0" y="1750009"/>
          <a:ext cx="6266011" cy="139952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D06F19-9A81-4E76-9221-B0512FA55326}">
      <dsp:nvSpPr>
        <dsp:cNvPr id="0" name=""/>
        <dsp:cNvSpPr/>
      </dsp:nvSpPr>
      <dsp:spPr>
        <a:xfrm>
          <a:off x="423357" y="2064903"/>
          <a:ext cx="769740" cy="76974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0EE70C-03AB-4ECA-A10B-3C1443466373}">
      <dsp:nvSpPr>
        <dsp:cNvPr id="0" name=""/>
        <dsp:cNvSpPr/>
      </dsp:nvSpPr>
      <dsp:spPr>
        <a:xfrm>
          <a:off x="1616455" y="1750009"/>
          <a:ext cx="4649555" cy="1399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117" tIns="148117" rIns="148117" bIns="148117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AP Deadlines</a:t>
          </a:r>
        </a:p>
      </dsp:txBody>
      <dsp:txXfrm>
        <a:off x="1616455" y="1750009"/>
        <a:ext cx="4649555" cy="1399528"/>
      </dsp:txXfrm>
    </dsp:sp>
    <dsp:sp modelId="{33F5346F-2F4E-4276-AA99-27C4812589F3}">
      <dsp:nvSpPr>
        <dsp:cNvPr id="0" name=""/>
        <dsp:cNvSpPr/>
      </dsp:nvSpPr>
      <dsp:spPr>
        <a:xfrm>
          <a:off x="0" y="3499420"/>
          <a:ext cx="6266011" cy="139952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321200-7661-4185-ABAD-CDBCCEE1A199}">
      <dsp:nvSpPr>
        <dsp:cNvPr id="0" name=""/>
        <dsp:cNvSpPr/>
      </dsp:nvSpPr>
      <dsp:spPr>
        <a:xfrm>
          <a:off x="423357" y="3814314"/>
          <a:ext cx="769740" cy="76974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B97113-A15B-4CA8-B5F9-EA73D844FA5B}">
      <dsp:nvSpPr>
        <dsp:cNvPr id="0" name=""/>
        <dsp:cNvSpPr/>
      </dsp:nvSpPr>
      <dsp:spPr>
        <a:xfrm>
          <a:off x="1616455" y="3499420"/>
          <a:ext cx="2819704" cy="1399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117" tIns="148117" rIns="148117" bIns="148117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Accruals</a:t>
          </a:r>
        </a:p>
      </dsp:txBody>
      <dsp:txXfrm>
        <a:off x="1616455" y="3499420"/>
        <a:ext cx="2819704" cy="1399528"/>
      </dsp:txXfrm>
    </dsp:sp>
    <dsp:sp modelId="{71128A56-B714-4F67-A450-B40B19CB274B}">
      <dsp:nvSpPr>
        <dsp:cNvPr id="0" name=""/>
        <dsp:cNvSpPr/>
      </dsp:nvSpPr>
      <dsp:spPr>
        <a:xfrm>
          <a:off x="4436160" y="3499420"/>
          <a:ext cx="1829850" cy="1399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117" tIns="148117" rIns="148117" bIns="148117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Expenditure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Revenue</a:t>
          </a:r>
        </a:p>
      </dsp:txBody>
      <dsp:txXfrm>
        <a:off x="4436160" y="3499420"/>
        <a:ext cx="1829850" cy="13995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477942-FB48-44EC-95C3-1188C7424FD3}">
      <dsp:nvSpPr>
        <dsp:cNvPr id="0" name=""/>
        <dsp:cNvSpPr/>
      </dsp:nvSpPr>
      <dsp:spPr>
        <a:xfrm>
          <a:off x="483425" y="0"/>
          <a:ext cx="1510523" cy="151052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A151F4-4007-46D6-8418-FD483B66C780}">
      <dsp:nvSpPr>
        <dsp:cNvPr id="0" name=""/>
        <dsp:cNvSpPr/>
      </dsp:nvSpPr>
      <dsp:spPr>
        <a:xfrm>
          <a:off x="483425" y="1645690"/>
          <a:ext cx="4315781" cy="6473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700" kern="1200"/>
            <a:t>Last check run of 2019-20</a:t>
          </a:r>
        </a:p>
      </dsp:txBody>
      <dsp:txXfrm>
        <a:off x="483425" y="1645690"/>
        <a:ext cx="4315781" cy="647367"/>
      </dsp:txXfrm>
    </dsp:sp>
    <dsp:sp modelId="{852C1344-7B04-476B-B9DD-A546808138CF}">
      <dsp:nvSpPr>
        <dsp:cNvPr id="0" name=""/>
        <dsp:cNvSpPr/>
      </dsp:nvSpPr>
      <dsp:spPr>
        <a:xfrm>
          <a:off x="483425" y="2355925"/>
          <a:ext cx="4315781" cy="787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June 29, 2020</a:t>
          </a:r>
        </a:p>
      </dsp:txBody>
      <dsp:txXfrm>
        <a:off x="483425" y="2355925"/>
        <a:ext cx="4315781" cy="787490"/>
      </dsp:txXfrm>
    </dsp:sp>
    <dsp:sp modelId="{4D8CE873-B4F6-493F-8340-BB06C89C578F}">
      <dsp:nvSpPr>
        <dsp:cNvPr id="0" name=""/>
        <dsp:cNvSpPr/>
      </dsp:nvSpPr>
      <dsp:spPr>
        <a:xfrm>
          <a:off x="5554468" y="0"/>
          <a:ext cx="1510523" cy="151052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C739E6-142C-4115-A670-AB8DECFC5ACF}">
      <dsp:nvSpPr>
        <dsp:cNvPr id="0" name=""/>
        <dsp:cNvSpPr/>
      </dsp:nvSpPr>
      <dsp:spPr>
        <a:xfrm>
          <a:off x="5554468" y="1645690"/>
          <a:ext cx="4315781" cy="6473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700" kern="1200"/>
            <a:t>First check run of 2020-21</a:t>
          </a:r>
        </a:p>
      </dsp:txBody>
      <dsp:txXfrm>
        <a:off x="5554468" y="1645690"/>
        <a:ext cx="4315781" cy="647367"/>
      </dsp:txXfrm>
    </dsp:sp>
    <dsp:sp modelId="{23C40EFC-409D-44FF-BEC2-1D7FFA6EF58E}">
      <dsp:nvSpPr>
        <dsp:cNvPr id="0" name=""/>
        <dsp:cNvSpPr/>
      </dsp:nvSpPr>
      <dsp:spPr>
        <a:xfrm>
          <a:off x="5554468" y="2355925"/>
          <a:ext cx="4315781" cy="787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July 2, 2020</a:t>
          </a:r>
        </a:p>
      </dsp:txBody>
      <dsp:txXfrm>
        <a:off x="5554468" y="2355925"/>
        <a:ext cx="4315781" cy="7874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5F1A70-80AD-4F96-AD54-9ED444D7749F}">
      <dsp:nvSpPr>
        <dsp:cNvPr id="0" name=""/>
        <dsp:cNvSpPr/>
      </dsp:nvSpPr>
      <dsp:spPr>
        <a:xfrm>
          <a:off x="2516071" y="19207"/>
          <a:ext cx="1818562" cy="181856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C833E2-2A91-4196-BB6C-4A6A0E628F13}">
      <dsp:nvSpPr>
        <dsp:cNvPr id="0" name=""/>
        <dsp:cNvSpPr/>
      </dsp:nvSpPr>
      <dsp:spPr>
        <a:xfrm>
          <a:off x="2903634" y="406770"/>
          <a:ext cx="1043437" cy="10434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6ED80D-B303-434D-8000-9A993C853986}">
      <dsp:nvSpPr>
        <dsp:cNvPr id="0" name=""/>
        <dsp:cNvSpPr/>
      </dsp:nvSpPr>
      <dsp:spPr>
        <a:xfrm>
          <a:off x="1934728" y="2404208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600" kern="1200"/>
            <a:t>EXPENDITURE ACCRUALS</a:t>
          </a:r>
        </a:p>
      </dsp:txBody>
      <dsp:txXfrm>
        <a:off x="1934728" y="2404208"/>
        <a:ext cx="2981250" cy="720000"/>
      </dsp:txXfrm>
    </dsp:sp>
    <dsp:sp modelId="{4817DD40-894D-4250-8ABF-9DA346A2C6D2}">
      <dsp:nvSpPr>
        <dsp:cNvPr id="0" name=""/>
        <dsp:cNvSpPr/>
      </dsp:nvSpPr>
      <dsp:spPr>
        <a:xfrm>
          <a:off x="6019040" y="19207"/>
          <a:ext cx="1818562" cy="181856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FA976E-2E20-4234-9704-B4C5669CCFE9}">
      <dsp:nvSpPr>
        <dsp:cNvPr id="0" name=""/>
        <dsp:cNvSpPr/>
      </dsp:nvSpPr>
      <dsp:spPr>
        <a:xfrm>
          <a:off x="6406603" y="406770"/>
          <a:ext cx="1043437" cy="10434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56C02F-637D-48F0-A3B8-3DE7320459C6}">
      <dsp:nvSpPr>
        <dsp:cNvPr id="0" name=""/>
        <dsp:cNvSpPr/>
      </dsp:nvSpPr>
      <dsp:spPr>
        <a:xfrm>
          <a:off x="5437696" y="2404208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600" kern="1200"/>
            <a:t>REVENUE ACCRUALS</a:t>
          </a:r>
        </a:p>
      </dsp:txBody>
      <dsp:txXfrm>
        <a:off x="5437696" y="2404208"/>
        <a:ext cx="2981250" cy="72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3C3FAC-C579-4B69-AF8A-97A3EF835C31}">
      <dsp:nvSpPr>
        <dsp:cNvPr id="0" name=""/>
        <dsp:cNvSpPr/>
      </dsp:nvSpPr>
      <dsp:spPr>
        <a:xfrm>
          <a:off x="0" y="422423"/>
          <a:ext cx="6266011" cy="116477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Due date July 17, 2020</a:t>
          </a:r>
        </a:p>
      </dsp:txBody>
      <dsp:txXfrm>
        <a:off x="56859" y="479282"/>
        <a:ext cx="6152293" cy="1051053"/>
      </dsp:txXfrm>
    </dsp:sp>
    <dsp:sp modelId="{6A8A807B-C72F-436C-91F8-558A93818634}">
      <dsp:nvSpPr>
        <dsp:cNvPr id="0" name=""/>
        <dsp:cNvSpPr/>
      </dsp:nvSpPr>
      <dsp:spPr>
        <a:xfrm>
          <a:off x="0" y="1647675"/>
          <a:ext cx="6266011" cy="1164771"/>
        </a:xfrm>
        <a:prstGeom prst="roundRect">
          <a:avLst/>
        </a:prstGeom>
        <a:gradFill rotWithShape="0">
          <a:gsLst>
            <a:gs pos="0">
              <a:schemeClr val="accent2">
                <a:hueOff val="-723100"/>
                <a:satOff val="-4962"/>
                <a:lumOff val="2549"/>
                <a:alphaOff val="0"/>
                <a:tint val="96000"/>
                <a:lumMod val="104000"/>
              </a:schemeClr>
            </a:gs>
            <a:gs pos="100000">
              <a:schemeClr val="accent2">
                <a:hueOff val="-723100"/>
                <a:satOff val="-4962"/>
                <a:lumOff val="2549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Should be accrued if </a:t>
          </a:r>
        </a:p>
      </dsp:txBody>
      <dsp:txXfrm>
        <a:off x="56859" y="1704534"/>
        <a:ext cx="6152293" cy="1051053"/>
      </dsp:txXfrm>
    </dsp:sp>
    <dsp:sp modelId="{553B8886-D7B6-40FA-A1B9-656982E95D4A}">
      <dsp:nvSpPr>
        <dsp:cNvPr id="0" name=""/>
        <dsp:cNvSpPr/>
      </dsp:nvSpPr>
      <dsp:spPr>
        <a:xfrm>
          <a:off x="0" y="2812446"/>
          <a:ext cx="6266011" cy="499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946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Services and supplies performed/received in 2019-20 but no invoice received yet or not in Auditor workflow by July 10, 2020</a:t>
          </a:r>
        </a:p>
      </dsp:txBody>
      <dsp:txXfrm>
        <a:off x="0" y="2812446"/>
        <a:ext cx="6266011" cy="499904"/>
      </dsp:txXfrm>
    </dsp:sp>
    <dsp:sp modelId="{CBD93A08-469B-4E10-A9D3-8C0D83CD2AA8}">
      <dsp:nvSpPr>
        <dsp:cNvPr id="0" name=""/>
        <dsp:cNvSpPr/>
      </dsp:nvSpPr>
      <dsp:spPr>
        <a:xfrm>
          <a:off x="0" y="3312351"/>
          <a:ext cx="6266011" cy="1164771"/>
        </a:xfrm>
        <a:prstGeom prst="roundRect">
          <a:avLst/>
        </a:prstGeom>
        <a:gradFill rotWithShape="0">
          <a:gsLst>
            <a:gs pos="0">
              <a:schemeClr val="accent2">
                <a:hueOff val="-1446200"/>
                <a:satOff val="-9924"/>
                <a:lumOff val="5098"/>
                <a:alphaOff val="0"/>
                <a:tint val="96000"/>
                <a:lumMod val="104000"/>
              </a:schemeClr>
            </a:gs>
            <a:gs pos="100000">
              <a:schemeClr val="accent2">
                <a:hueOff val="-1446200"/>
                <a:satOff val="-9924"/>
                <a:lumOff val="5098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Email accruals to Trevor MacGruer (</a:t>
          </a:r>
          <a:r>
            <a:rPr lang="en-US" sz="2100" kern="1200" dirty="0">
              <a:hlinkClick xmlns:r="http://schemas.openxmlformats.org/officeDocument/2006/relationships" r:id="rId1"/>
            </a:rPr>
            <a:t>Trevor.MacGruer@santacruzcounty.us</a:t>
          </a:r>
          <a:r>
            <a:rPr lang="en-US" sz="2100" kern="1200" dirty="0"/>
            <a:t>) – use EW accrual template or summarize in email/memo</a:t>
          </a:r>
        </a:p>
      </dsp:txBody>
      <dsp:txXfrm>
        <a:off x="56859" y="3369210"/>
        <a:ext cx="6152293" cy="105105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060389-884B-411C-9ADC-F419E3ECE42A}">
      <dsp:nvSpPr>
        <dsp:cNvPr id="0" name=""/>
        <dsp:cNvSpPr/>
      </dsp:nvSpPr>
      <dsp:spPr>
        <a:xfrm>
          <a:off x="229519" y="1523"/>
          <a:ext cx="4240557" cy="26927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FBDA033-21D7-49C4-B510-0FF211797B70}">
      <dsp:nvSpPr>
        <dsp:cNvPr id="0" name=""/>
        <dsp:cNvSpPr/>
      </dsp:nvSpPr>
      <dsp:spPr>
        <a:xfrm>
          <a:off x="700693" y="449138"/>
          <a:ext cx="4240557" cy="269275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Debit expense object (i.e. 62381) with district GL key (i.e. 681310)</a:t>
          </a:r>
        </a:p>
      </dsp:txBody>
      <dsp:txXfrm>
        <a:off x="779561" y="528006"/>
        <a:ext cx="4082821" cy="2535018"/>
      </dsp:txXfrm>
    </dsp:sp>
    <dsp:sp modelId="{78A2CABD-3E4B-4027-BB54-14D37EB49C47}">
      <dsp:nvSpPr>
        <dsp:cNvPr id="0" name=""/>
        <dsp:cNvSpPr/>
      </dsp:nvSpPr>
      <dsp:spPr>
        <a:xfrm>
          <a:off x="5412424" y="1523"/>
          <a:ext cx="4240557" cy="26927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426F90B-8594-404A-A660-E16DA34DB5DA}">
      <dsp:nvSpPr>
        <dsp:cNvPr id="0" name=""/>
        <dsp:cNvSpPr/>
      </dsp:nvSpPr>
      <dsp:spPr>
        <a:xfrm>
          <a:off x="5883597" y="449138"/>
          <a:ext cx="4240557" cy="269275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Credit accounts payable (20200) with fund GL key (i.e. 076495)</a:t>
          </a:r>
        </a:p>
      </dsp:txBody>
      <dsp:txXfrm>
        <a:off x="5962465" y="528006"/>
        <a:ext cx="4082821" cy="253501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3C3FAC-C579-4B69-AF8A-97A3EF835C31}">
      <dsp:nvSpPr>
        <dsp:cNvPr id="0" name=""/>
        <dsp:cNvSpPr/>
      </dsp:nvSpPr>
      <dsp:spPr>
        <a:xfrm>
          <a:off x="0" y="39146"/>
          <a:ext cx="6266011" cy="95340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Due date July 17, 2020</a:t>
          </a:r>
        </a:p>
      </dsp:txBody>
      <dsp:txXfrm>
        <a:off x="46541" y="85687"/>
        <a:ext cx="6172929" cy="860321"/>
      </dsp:txXfrm>
    </dsp:sp>
    <dsp:sp modelId="{6A8A807B-C72F-436C-91F8-558A93818634}">
      <dsp:nvSpPr>
        <dsp:cNvPr id="0" name=""/>
        <dsp:cNvSpPr/>
      </dsp:nvSpPr>
      <dsp:spPr>
        <a:xfrm>
          <a:off x="0" y="1061669"/>
          <a:ext cx="6266011" cy="953403"/>
        </a:xfrm>
        <a:prstGeom prst="roundRect">
          <a:avLst/>
        </a:prstGeom>
        <a:gradFill rotWithShape="0">
          <a:gsLst>
            <a:gs pos="0">
              <a:schemeClr val="accent2">
                <a:hueOff val="-482067"/>
                <a:satOff val="-3308"/>
                <a:lumOff val="1699"/>
                <a:alphaOff val="0"/>
                <a:tint val="96000"/>
                <a:lumMod val="104000"/>
              </a:schemeClr>
            </a:gs>
            <a:gs pos="100000">
              <a:schemeClr val="accent2">
                <a:hueOff val="-482067"/>
                <a:satOff val="-3308"/>
                <a:lumOff val="1699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Should be accrued if </a:t>
          </a:r>
        </a:p>
      </dsp:txBody>
      <dsp:txXfrm>
        <a:off x="46541" y="1108210"/>
        <a:ext cx="6172929" cy="860321"/>
      </dsp:txXfrm>
    </dsp:sp>
    <dsp:sp modelId="{553B8886-D7B6-40FA-A1B9-656982E95D4A}">
      <dsp:nvSpPr>
        <dsp:cNvPr id="0" name=""/>
        <dsp:cNvSpPr/>
      </dsp:nvSpPr>
      <dsp:spPr>
        <a:xfrm>
          <a:off x="0" y="2015073"/>
          <a:ext cx="6266011" cy="869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946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/>
            <a:t>Revenue was earned in 2019-20 but not deposited by June 30, 2020, consider timing (i.e. 12 payments a year, must be consistent with accruals)</a:t>
          </a:r>
        </a:p>
      </dsp:txBody>
      <dsp:txXfrm>
        <a:off x="0" y="2015073"/>
        <a:ext cx="6266011" cy="869400"/>
      </dsp:txXfrm>
    </dsp:sp>
    <dsp:sp modelId="{CBD93A08-469B-4E10-A9D3-8C0D83CD2AA8}">
      <dsp:nvSpPr>
        <dsp:cNvPr id="0" name=""/>
        <dsp:cNvSpPr/>
      </dsp:nvSpPr>
      <dsp:spPr>
        <a:xfrm>
          <a:off x="0" y="2884473"/>
          <a:ext cx="6266011" cy="953403"/>
        </a:xfrm>
        <a:prstGeom prst="roundRect">
          <a:avLst/>
        </a:prstGeom>
        <a:gradFill rotWithShape="0">
          <a:gsLst>
            <a:gs pos="0">
              <a:schemeClr val="accent2">
                <a:hueOff val="-964133"/>
                <a:satOff val="-6616"/>
                <a:lumOff val="3399"/>
                <a:alphaOff val="0"/>
                <a:tint val="96000"/>
                <a:lumMod val="104000"/>
              </a:schemeClr>
            </a:gs>
            <a:gs pos="100000">
              <a:schemeClr val="accent2">
                <a:hueOff val="-964133"/>
                <a:satOff val="-6616"/>
                <a:lumOff val="3399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Use EW </a:t>
          </a:r>
          <a:r>
            <a:rPr lang="en-US" sz="2400" u="none" kern="1200" dirty="0"/>
            <a:t>Accrual Template or summarize in email/memo</a:t>
          </a:r>
        </a:p>
      </dsp:txBody>
      <dsp:txXfrm>
        <a:off x="46541" y="2931014"/>
        <a:ext cx="6172929" cy="860321"/>
      </dsp:txXfrm>
    </dsp:sp>
    <dsp:sp modelId="{31D754A4-7E42-4846-84F6-81CC9AA176DD}">
      <dsp:nvSpPr>
        <dsp:cNvPr id="0" name=""/>
        <dsp:cNvSpPr/>
      </dsp:nvSpPr>
      <dsp:spPr>
        <a:xfrm>
          <a:off x="0" y="3906997"/>
          <a:ext cx="6266011" cy="953403"/>
        </a:xfrm>
        <a:prstGeom prst="roundRect">
          <a:avLst/>
        </a:prstGeom>
        <a:gradFill rotWithShape="0">
          <a:gsLst>
            <a:gs pos="0">
              <a:schemeClr val="accent2">
                <a:hueOff val="-1446200"/>
                <a:satOff val="-9924"/>
                <a:lumOff val="5098"/>
                <a:alphaOff val="0"/>
                <a:tint val="96000"/>
                <a:lumMod val="104000"/>
              </a:schemeClr>
            </a:gs>
            <a:gs pos="100000">
              <a:schemeClr val="accent2">
                <a:hueOff val="-1446200"/>
                <a:satOff val="-9924"/>
                <a:lumOff val="5098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Email accruals to </a:t>
          </a:r>
          <a:r>
            <a:rPr lang="en-US" sz="2400" kern="1200" dirty="0" err="1"/>
            <a:t>Trevor.</a:t>
          </a:r>
          <a:r>
            <a:rPr lang="en-US" sz="2400" kern="1200" err="1"/>
            <a:t>MacGruer</a:t>
          </a:r>
          <a:r>
            <a:rPr lang="en-US" sz="2400" kern="1200"/>
            <a:t>@santacruzcounty.us</a:t>
          </a:r>
          <a:endParaRPr lang="en-US" sz="2400" kern="1200" dirty="0"/>
        </a:p>
      </dsp:txBody>
      <dsp:txXfrm>
        <a:off x="46541" y="3953538"/>
        <a:ext cx="6172929" cy="86032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060389-884B-411C-9ADC-F419E3ECE42A}">
      <dsp:nvSpPr>
        <dsp:cNvPr id="0" name=""/>
        <dsp:cNvSpPr/>
      </dsp:nvSpPr>
      <dsp:spPr>
        <a:xfrm>
          <a:off x="229519" y="1523"/>
          <a:ext cx="4240557" cy="26927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FBDA033-21D7-49C4-B510-0FF211797B70}">
      <dsp:nvSpPr>
        <dsp:cNvPr id="0" name=""/>
        <dsp:cNvSpPr/>
      </dsp:nvSpPr>
      <dsp:spPr>
        <a:xfrm>
          <a:off x="700693" y="449138"/>
          <a:ext cx="4240557" cy="269275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Debit Accounts Receivable Object 10700 with fund GL key (i.e. 076495)</a:t>
          </a:r>
        </a:p>
      </dsp:txBody>
      <dsp:txXfrm>
        <a:off x="779561" y="528006"/>
        <a:ext cx="4082821" cy="2535018"/>
      </dsp:txXfrm>
    </dsp:sp>
    <dsp:sp modelId="{78A2CABD-3E4B-4027-BB54-14D37EB49C47}">
      <dsp:nvSpPr>
        <dsp:cNvPr id="0" name=""/>
        <dsp:cNvSpPr/>
      </dsp:nvSpPr>
      <dsp:spPr>
        <a:xfrm>
          <a:off x="5518437" y="3047"/>
          <a:ext cx="4240557" cy="26927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426F90B-8594-404A-A660-E16DA34DB5DA}">
      <dsp:nvSpPr>
        <dsp:cNvPr id="0" name=""/>
        <dsp:cNvSpPr/>
      </dsp:nvSpPr>
      <dsp:spPr>
        <a:xfrm>
          <a:off x="5989611" y="450661"/>
          <a:ext cx="4240557" cy="269275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Credit revenue object (</a:t>
          </a:r>
          <a:r>
            <a:rPr lang="en-US" sz="3400" kern="1200" dirty="0" err="1"/>
            <a:t>i.e</a:t>
          </a:r>
          <a:r>
            <a:rPr lang="en-US" sz="3400" kern="1200" dirty="0"/>
            <a:t> 42047) with departmental </a:t>
          </a:r>
          <a:r>
            <a:rPr lang="en-US" sz="3400" kern="1200" dirty="0" err="1"/>
            <a:t>gl</a:t>
          </a:r>
          <a:r>
            <a:rPr lang="en-US" sz="3400" kern="1200" dirty="0"/>
            <a:t> key (i.e. 681310)</a:t>
          </a:r>
        </a:p>
      </dsp:txBody>
      <dsp:txXfrm>
        <a:off x="6068479" y="529529"/>
        <a:ext cx="4082821" cy="25350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5/21/2020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981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5/21/2020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809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5/21/2020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1927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5/21/2020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520980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5/21/2020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3243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5/21/2020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7586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5/21/2020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45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5/21/2020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277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5/21/2020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205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5/21/2020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774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5/21/2020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315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5/21/2020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334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5/21/2020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585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5/21/2020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149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5/21/2020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512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5/21/2020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7440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cid:f9dc493e-ea1b-4a8f-8aaa-138f697b0dc6@namprd09.prod.outlook.com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large, sitting, white, numbers">
            <a:extLst>
              <a:ext uri="{FF2B5EF4-FFF2-40B4-BE49-F238E27FC236}">
                <a16:creationId xmlns:a16="http://schemas.microsoft.com/office/drawing/2014/main" id="{9A5D9ED1-DFCC-4799-89E2-D118451B98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2" y="0"/>
            <a:ext cx="12191356" cy="6858000"/>
          </a:xfrm>
          <a:prstGeom prst="rect">
            <a:avLst/>
          </a:prstGeom>
        </p:spPr>
      </p:pic>
      <p:sp useBgFill="1">
        <p:nvSpPr>
          <p:cNvPr id="96" name="Freeform 5">
            <a:extLst>
              <a:ext uri="{FF2B5EF4-FFF2-40B4-BE49-F238E27FC236}">
                <a16:creationId xmlns:a16="http://schemas.microsoft.com/office/drawing/2014/main" id="{FE469E50-3893-4ED6-92BA-2985C32B0C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7131809" y="1385982"/>
            <a:ext cx="4031414" cy="4100418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89962" y="1673524"/>
            <a:ext cx="3485073" cy="2420504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dirty="0"/>
              <a:t>2019-20 Accounts Payable </a:t>
            </a:r>
            <a:r>
              <a:rPr lang="en-US" sz="4000"/>
              <a:t>and Receivable </a:t>
            </a:r>
            <a:r>
              <a:rPr lang="en-US" sz="4000" dirty="0"/>
              <a:t>Deadlines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89965" y="4157933"/>
            <a:ext cx="3485072" cy="1026544"/>
          </a:xfrm>
        </p:spPr>
        <p:txBody>
          <a:bodyPr>
            <a:normAutofit/>
          </a:bodyPr>
          <a:lstStyle/>
          <a:p>
            <a:pPr algn="l"/>
            <a:r>
              <a:rPr lang="en-US" sz="2300" dirty="0">
                <a:solidFill>
                  <a:srgbClr val="5792BA"/>
                </a:solidFill>
              </a:rPr>
              <a:t>Jessica Renda, Accounting Manager</a:t>
            </a:r>
          </a:p>
        </p:txBody>
      </p:sp>
    </p:spTree>
    <p:extLst>
      <p:ext uri="{BB962C8B-B14F-4D97-AF65-F5344CB8AC3E}">
        <p14:creationId xmlns:p14="http://schemas.microsoft.com/office/powerpoint/2010/main" val="1583120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9D4F8-23BF-470E-A501-DDA4935D3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743" y="609599"/>
            <a:ext cx="3413156" cy="5273675"/>
          </a:xfrm>
        </p:spPr>
        <p:txBody>
          <a:bodyPr>
            <a:normAutofit/>
          </a:bodyPr>
          <a:lstStyle/>
          <a:p>
            <a:r>
              <a:rPr lang="en-US" sz="3600" dirty="0"/>
              <a:t>EXPENDITURE ACCRUALS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2AABC82-C2D1-4340-A6DF-6E73DF06F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4639056" y="2"/>
            <a:ext cx="7552944" cy="6857998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B90A516-A1EC-4A4E-A776-E41376E994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6357838"/>
              </p:ext>
            </p:extLst>
          </p:nvPr>
        </p:nvGraphicFramePr>
        <p:xfrm>
          <a:off x="5292246" y="674173"/>
          <a:ext cx="6266011" cy="48995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592786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5BAB7C38-AF9A-43A2-9B1C-F1DEBC80BC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676" cy="21087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54D909-8631-4ADB-8210-B6046E0E7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</p:spPr>
        <p:txBody>
          <a:bodyPr>
            <a:normAutofit/>
          </a:bodyPr>
          <a:lstStyle/>
          <a:p>
            <a:r>
              <a:rPr lang="en-US" sz="3900" dirty="0">
                <a:solidFill>
                  <a:srgbClr val="FFFFFF"/>
                </a:solidFill>
              </a:rPr>
              <a:t>EXPENDITURE ACCRUALS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8D526D7-C782-4F65-A21F-A6B40D869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" t="2669" r="616"/>
          <a:stretch/>
        </p:blipFill>
        <p:spPr>
          <a:xfrm>
            <a:off x="-5325" y="2049331"/>
            <a:ext cx="12192001" cy="4808669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17194595-7660-4E1B-AF8C-CE84B63AD5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7184535"/>
              </p:ext>
            </p:extLst>
          </p:nvPr>
        </p:nvGraphicFramePr>
        <p:xfrm>
          <a:off x="914400" y="2647784"/>
          <a:ext cx="10353675" cy="3143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846711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C3D9BD5-A493-4B97-963D-60135D5338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F759AF4-E342-4E60-8A32-C44A328F2F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ln w="15875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7B1DBA-E241-47A3-B422-A58A9FB10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443" y="1023257"/>
            <a:ext cx="3732902" cy="4570457"/>
          </a:xfrm>
          <a:effectLst/>
        </p:spPr>
        <p:txBody>
          <a:bodyPr>
            <a:normAutofit/>
          </a:bodyPr>
          <a:lstStyle/>
          <a:p>
            <a:pPr algn="l"/>
            <a:r>
              <a:rPr lang="en-US" dirty="0"/>
              <a:t>REVENUE ACCRUALS</a:t>
            </a:r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49B2805-6469-407A-A68A-BB85AC8A8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68371" y="2057399"/>
            <a:ext cx="0" cy="27432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E141B5B-DC58-4CA2-B1DD-1D7704B81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2560" y="1023257"/>
            <a:ext cx="6025645" cy="4570457"/>
          </a:xfrm>
          <a:effectLst/>
        </p:spPr>
        <p:txBody>
          <a:bodyPr anchor="ctr">
            <a:normAutofit/>
          </a:bodyPr>
          <a:lstStyle/>
          <a:p>
            <a:r>
              <a:rPr lang="en-US" dirty="0"/>
              <a:t>Submit revenue accruals to Trevor MacGruer, Trevor.MacGruer@santacruzcounty.us</a:t>
            </a:r>
          </a:p>
          <a:p>
            <a:r>
              <a:rPr lang="en-US" dirty="0"/>
              <a:t>Use for material revenues that have been earned but ‘cash’ not received at 6-30-20 (such as grant payments)</a:t>
            </a:r>
          </a:p>
          <a:p>
            <a:r>
              <a:rPr lang="en-US" dirty="0"/>
              <a:t>In conjunction with expenditure accruals, taking into account budgeted amounts</a:t>
            </a:r>
          </a:p>
          <a:p>
            <a:r>
              <a:rPr lang="en-US" dirty="0"/>
              <a:t>Due on July 17, 2020</a:t>
            </a:r>
          </a:p>
          <a:p>
            <a:pPr marL="3690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2665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C224410-FF86-4FBB-A05E-61232D4B1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2" y="-2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F3BDD110-869E-4A8C-9250-C7AE5C8408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2" y="-2"/>
            <a:ext cx="6088698" cy="6858002"/>
          </a:xfrm>
          <a:custGeom>
            <a:avLst/>
            <a:gdLst>
              <a:gd name="connsiteX0" fmla="*/ 0 w 6088698"/>
              <a:gd name="connsiteY0" fmla="*/ 0 h 6858002"/>
              <a:gd name="connsiteX1" fmla="*/ 2610464 w 6088698"/>
              <a:gd name="connsiteY1" fmla="*/ 0 h 6858002"/>
              <a:gd name="connsiteX2" fmla="*/ 2610464 w 6088698"/>
              <a:gd name="connsiteY2" fmla="*/ 3 h 6858002"/>
              <a:gd name="connsiteX3" fmla="*/ 5749313 w 6088698"/>
              <a:gd name="connsiteY3" fmla="*/ 3 h 6858002"/>
              <a:gd name="connsiteX4" fmla="*/ 5749313 w 6088698"/>
              <a:gd name="connsiteY4" fmla="*/ 4 h 6858002"/>
              <a:gd name="connsiteX5" fmla="*/ 5740011 w 6088698"/>
              <a:gd name="connsiteY5" fmla="*/ 4 h 6858002"/>
              <a:gd name="connsiteX6" fmla="*/ 5748114 w 6088698"/>
              <a:gd name="connsiteY6" fmla="*/ 40466 h 6858002"/>
              <a:gd name="connsiteX7" fmla="*/ 5771963 w 6088698"/>
              <a:gd name="connsiteY7" fmla="*/ 159110 h 6858002"/>
              <a:gd name="connsiteX8" fmla="*/ 5788633 w 6088698"/>
              <a:gd name="connsiteY8" fmla="*/ 245521 h 6858002"/>
              <a:gd name="connsiteX9" fmla="*/ 5806229 w 6088698"/>
              <a:gd name="connsiteY9" fmla="*/ 348391 h 6858002"/>
              <a:gd name="connsiteX10" fmla="*/ 5827299 w 6088698"/>
              <a:gd name="connsiteY10" fmla="*/ 470463 h 6858002"/>
              <a:gd name="connsiteX11" fmla="*/ 5849526 w 6088698"/>
              <a:gd name="connsiteY11" fmla="*/ 605566 h 6858002"/>
              <a:gd name="connsiteX12" fmla="*/ 5872911 w 6088698"/>
              <a:gd name="connsiteY12" fmla="*/ 757813 h 6858002"/>
              <a:gd name="connsiteX13" fmla="*/ 5897684 w 6088698"/>
              <a:gd name="connsiteY13" fmla="*/ 923777 h 6858002"/>
              <a:gd name="connsiteX14" fmla="*/ 5922459 w 6088698"/>
              <a:gd name="connsiteY14" fmla="*/ 1104142 h 6858002"/>
              <a:gd name="connsiteX15" fmla="*/ 5947695 w 6088698"/>
              <a:gd name="connsiteY15" fmla="*/ 1296166 h 6858002"/>
              <a:gd name="connsiteX16" fmla="*/ 5971079 w 6088698"/>
              <a:gd name="connsiteY16" fmla="*/ 1503278 h 6858002"/>
              <a:gd name="connsiteX17" fmla="*/ 5993538 w 6088698"/>
              <a:gd name="connsiteY17" fmla="*/ 1719991 h 6858002"/>
              <a:gd name="connsiteX18" fmla="*/ 6013913 w 6088698"/>
              <a:gd name="connsiteY18" fmla="*/ 1949048 h 6858002"/>
              <a:gd name="connsiteX19" fmla="*/ 6033361 w 6088698"/>
              <a:gd name="connsiteY19" fmla="*/ 2187706 h 6858002"/>
              <a:gd name="connsiteX20" fmla="*/ 6051654 w 6088698"/>
              <a:gd name="connsiteY20" fmla="*/ 2436652 h 6858002"/>
              <a:gd name="connsiteX21" fmla="*/ 6058136 w 6088698"/>
              <a:gd name="connsiteY21" fmla="*/ 2564211 h 6858002"/>
              <a:gd name="connsiteX22" fmla="*/ 6065314 w 6088698"/>
              <a:gd name="connsiteY22" fmla="*/ 2694512 h 6858002"/>
              <a:gd name="connsiteX23" fmla="*/ 6072027 w 6088698"/>
              <a:gd name="connsiteY23" fmla="*/ 2826871 h 6858002"/>
              <a:gd name="connsiteX24" fmla="*/ 6076427 w 6088698"/>
              <a:gd name="connsiteY24" fmla="*/ 2959917 h 6858002"/>
              <a:gd name="connsiteX25" fmla="*/ 6080363 w 6088698"/>
              <a:gd name="connsiteY25" fmla="*/ 3095705 h 6858002"/>
              <a:gd name="connsiteX26" fmla="*/ 6084530 w 6088698"/>
              <a:gd name="connsiteY26" fmla="*/ 3232865 h 6858002"/>
              <a:gd name="connsiteX27" fmla="*/ 6087308 w 6088698"/>
              <a:gd name="connsiteY27" fmla="*/ 3372768 h 6858002"/>
              <a:gd name="connsiteX28" fmla="*/ 6087308 w 6088698"/>
              <a:gd name="connsiteY28" fmla="*/ 3514043 h 6858002"/>
              <a:gd name="connsiteX29" fmla="*/ 6088698 w 6088698"/>
              <a:gd name="connsiteY29" fmla="*/ 3656689 h 6858002"/>
              <a:gd name="connsiteX30" fmla="*/ 6087308 w 6088698"/>
              <a:gd name="connsiteY30" fmla="*/ 3800707 h 6858002"/>
              <a:gd name="connsiteX31" fmla="*/ 6084530 w 6088698"/>
              <a:gd name="connsiteY31" fmla="*/ 3946783 h 6858002"/>
              <a:gd name="connsiteX32" fmla="*/ 6081983 w 6088698"/>
              <a:gd name="connsiteY32" fmla="*/ 4092858 h 6858002"/>
              <a:gd name="connsiteX33" fmla="*/ 6076427 w 6088698"/>
              <a:gd name="connsiteY33" fmla="*/ 4240991 h 6858002"/>
              <a:gd name="connsiteX34" fmla="*/ 6070639 w 6088698"/>
              <a:gd name="connsiteY34" fmla="*/ 4390495 h 6858002"/>
              <a:gd name="connsiteX35" fmla="*/ 6063924 w 6088698"/>
              <a:gd name="connsiteY35" fmla="*/ 4540000 h 6858002"/>
              <a:gd name="connsiteX36" fmla="*/ 6054432 w 6088698"/>
              <a:gd name="connsiteY36" fmla="*/ 4690876 h 6858002"/>
              <a:gd name="connsiteX37" fmla="*/ 6043086 w 6088698"/>
              <a:gd name="connsiteY37" fmla="*/ 4843123 h 6858002"/>
              <a:gd name="connsiteX38" fmla="*/ 6032204 w 6088698"/>
              <a:gd name="connsiteY38" fmla="*/ 4996057 h 6858002"/>
              <a:gd name="connsiteX39" fmla="*/ 6018313 w 6088698"/>
              <a:gd name="connsiteY39" fmla="*/ 5148990 h 6858002"/>
              <a:gd name="connsiteX40" fmla="*/ 6001642 w 6088698"/>
              <a:gd name="connsiteY40" fmla="*/ 5303981 h 6858002"/>
              <a:gd name="connsiteX41" fmla="*/ 5984972 w 6088698"/>
              <a:gd name="connsiteY41" fmla="*/ 5456914 h 6858002"/>
              <a:gd name="connsiteX42" fmla="*/ 5965754 w 6088698"/>
              <a:gd name="connsiteY42" fmla="*/ 5612591 h 6858002"/>
              <a:gd name="connsiteX43" fmla="*/ 5944685 w 6088698"/>
              <a:gd name="connsiteY43" fmla="*/ 5768953 h 6858002"/>
              <a:gd name="connsiteX44" fmla="*/ 5922459 w 6088698"/>
              <a:gd name="connsiteY44" fmla="*/ 5923258 h 6858002"/>
              <a:gd name="connsiteX45" fmla="*/ 5896527 w 6088698"/>
              <a:gd name="connsiteY45" fmla="*/ 6079621 h 6858002"/>
              <a:gd name="connsiteX46" fmla="*/ 5868743 w 6088698"/>
              <a:gd name="connsiteY46" fmla="*/ 6235297 h 6858002"/>
              <a:gd name="connsiteX47" fmla="*/ 5841190 w 6088698"/>
              <a:gd name="connsiteY47" fmla="*/ 6391660 h 6858002"/>
              <a:gd name="connsiteX48" fmla="*/ 5809008 w 6088698"/>
              <a:gd name="connsiteY48" fmla="*/ 6547336 h 6858002"/>
              <a:gd name="connsiteX49" fmla="*/ 5776130 w 6088698"/>
              <a:gd name="connsiteY49" fmla="*/ 6702327 h 6858002"/>
              <a:gd name="connsiteX50" fmla="*/ 5741633 w 6088698"/>
              <a:gd name="connsiteY50" fmla="*/ 6858002 h 6858002"/>
              <a:gd name="connsiteX51" fmla="*/ 2610464 w 6088698"/>
              <a:gd name="connsiteY51" fmla="*/ 6858002 h 6858002"/>
              <a:gd name="connsiteX52" fmla="*/ 0 w 6088698"/>
              <a:gd name="connsiteY52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6088698" h="6858002">
                <a:moveTo>
                  <a:pt x="0" y="0"/>
                </a:moveTo>
                <a:lnTo>
                  <a:pt x="2610464" y="0"/>
                </a:lnTo>
                <a:lnTo>
                  <a:pt x="2610464" y="3"/>
                </a:lnTo>
                <a:lnTo>
                  <a:pt x="5749313" y="3"/>
                </a:lnTo>
                <a:lnTo>
                  <a:pt x="5749313" y="4"/>
                </a:lnTo>
                <a:lnTo>
                  <a:pt x="5740011" y="4"/>
                </a:lnTo>
                <a:lnTo>
                  <a:pt x="5748114" y="40466"/>
                </a:lnTo>
                <a:lnTo>
                  <a:pt x="5771963" y="159110"/>
                </a:lnTo>
                <a:lnTo>
                  <a:pt x="5788633" y="245521"/>
                </a:lnTo>
                <a:lnTo>
                  <a:pt x="5806229" y="348391"/>
                </a:lnTo>
                <a:lnTo>
                  <a:pt x="5827299" y="470463"/>
                </a:lnTo>
                <a:lnTo>
                  <a:pt x="5849526" y="605566"/>
                </a:lnTo>
                <a:lnTo>
                  <a:pt x="5872911" y="757813"/>
                </a:lnTo>
                <a:lnTo>
                  <a:pt x="5897684" y="923777"/>
                </a:lnTo>
                <a:lnTo>
                  <a:pt x="5922459" y="1104142"/>
                </a:lnTo>
                <a:lnTo>
                  <a:pt x="5947695" y="1296166"/>
                </a:lnTo>
                <a:lnTo>
                  <a:pt x="5971079" y="1503278"/>
                </a:lnTo>
                <a:lnTo>
                  <a:pt x="5993538" y="1719991"/>
                </a:lnTo>
                <a:lnTo>
                  <a:pt x="6013913" y="1949048"/>
                </a:lnTo>
                <a:lnTo>
                  <a:pt x="6033361" y="2187706"/>
                </a:lnTo>
                <a:lnTo>
                  <a:pt x="6051654" y="2436652"/>
                </a:lnTo>
                <a:lnTo>
                  <a:pt x="6058136" y="2564211"/>
                </a:lnTo>
                <a:lnTo>
                  <a:pt x="6065314" y="2694512"/>
                </a:lnTo>
                <a:lnTo>
                  <a:pt x="6072027" y="2826871"/>
                </a:lnTo>
                <a:lnTo>
                  <a:pt x="6076427" y="2959917"/>
                </a:lnTo>
                <a:lnTo>
                  <a:pt x="6080363" y="3095705"/>
                </a:lnTo>
                <a:lnTo>
                  <a:pt x="6084530" y="3232865"/>
                </a:lnTo>
                <a:lnTo>
                  <a:pt x="6087308" y="3372768"/>
                </a:lnTo>
                <a:lnTo>
                  <a:pt x="6087308" y="3514043"/>
                </a:lnTo>
                <a:lnTo>
                  <a:pt x="6088698" y="3656689"/>
                </a:lnTo>
                <a:lnTo>
                  <a:pt x="6087308" y="3800707"/>
                </a:lnTo>
                <a:lnTo>
                  <a:pt x="6084530" y="3946783"/>
                </a:lnTo>
                <a:lnTo>
                  <a:pt x="6081983" y="4092858"/>
                </a:lnTo>
                <a:lnTo>
                  <a:pt x="6076427" y="4240991"/>
                </a:lnTo>
                <a:lnTo>
                  <a:pt x="6070639" y="4390495"/>
                </a:lnTo>
                <a:lnTo>
                  <a:pt x="6063924" y="4540000"/>
                </a:lnTo>
                <a:lnTo>
                  <a:pt x="6054432" y="4690876"/>
                </a:lnTo>
                <a:lnTo>
                  <a:pt x="6043086" y="4843123"/>
                </a:lnTo>
                <a:lnTo>
                  <a:pt x="6032204" y="4996057"/>
                </a:lnTo>
                <a:lnTo>
                  <a:pt x="6018313" y="5148990"/>
                </a:lnTo>
                <a:lnTo>
                  <a:pt x="6001642" y="5303981"/>
                </a:lnTo>
                <a:lnTo>
                  <a:pt x="5984972" y="5456914"/>
                </a:lnTo>
                <a:lnTo>
                  <a:pt x="5965754" y="5612591"/>
                </a:lnTo>
                <a:lnTo>
                  <a:pt x="5944685" y="5768953"/>
                </a:lnTo>
                <a:lnTo>
                  <a:pt x="5922459" y="5923258"/>
                </a:lnTo>
                <a:lnTo>
                  <a:pt x="5896527" y="6079621"/>
                </a:lnTo>
                <a:lnTo>
                  <a:pt x="5868743" y="6235297"/>
                </a:lnTo>
                <a:lnTo>
                  <a:pt x="5841190" y="6391660"/>
                </a:lnTo>
                <a:lnTo>
                  <a:pt x="5809008" y="6547336"/>
                </a:lnTo>
                <a:lnTo>
                  <a:pt x="5776130" y="6702327"/>
                </a:lnTo>
                <a:lnTo>
                  <a:pt x="5741633" y="6858002"/>
                </a:lnTo>
                <a:lnTo>
                  <a:pt x="2610464" y="6858002"/>
                </a:lnTo>
                <a:lnTo>
                  <a:pt x="0" y="6858002"/>
                </a:lnTo>
                <a:close/>
              </a:path>
            </a:pathLst>
          </a:cu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54D909-8631-4ADB-8210-B6046E0E7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506" y="1118808"/>
            <a:ext cx="4671467" cy="4747683"/>
          </a:xfrm>
        </p:spPr>
        <p:txBody>
          <a:bodyPr anchor="ctr">
            <a:normAutofit/>
          </a:bodyPr>
          <a:lstStyle/>
          <a:p>
            <a:pPr algn="l"/>
            <a:r>
              <a:rPr lang="en-US" sz="5000" dirty="0"/>
              <a:t>REVENUE ACCRUALS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7A0CA-2A20-480D-BB8E-DDC6A78A08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8769" y="1118809"/>
            <a:ext cx="5049763" cy="4747681"/>
          </a:xfrm>
          <a:effectLst/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Revenue accruals will be reversed by Auditor-Controller in the new year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5072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9D4F8-23BF-470E-A501-DDA4935D3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743" y="609599"/>
            <a:ext cx="3413156" cy="5273675"/>
          </a:xfrm>
        </p:spPr>
        <p:txBody>
          <a:bodyPr>
            <a:normAutofit/>
          </a:bodyPr>
          <a:lstStyle/>
          <a:p>
            <a:r>
              <a:rPr lang="en-US" sz="3600" dirty="0"/>
              <a:t>REVENUE ACCRUALS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B90A516-A1EC-4A4E-A776-E41376E994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8306814"/>
              </p:ext>
            </p:extLst>
          </p:nvPr>
        </p:nvGraphicFramePr>
        <p:xfrm>
          <a:off x="5282521" y="709683"/>
          <a:ext cx="6266011" cy="48995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605903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5BAB7C38-AF9A-43A2-9B1C-F1DEBC80BC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676" cy="21087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54D909-8631-4ADB-8210-B6046E0E7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</p:spPr>
        <p:txBody>
          <a:bodyPr>
            <a:normAutofit/>
          </a:bodyPr>
          <a:lstStyle/>
          <a:p>
            <a:r>
              <a:rPr lang="en-US" sz="3900" dirty="0">
                <a:solidFill>
                  <a:srgbClr val="FFFFFF"/>
                </a:solidFill>
              </a:rPr>
              <a:t>REVENUE ACCRUALS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8D526D7-C782-4F65-A21F-A6B40D869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" t="2669" r="616"/>
          <a:stretch/>
        </p:blipFill>
        <p:spPr>
          <a:xfrm>
            <a:off x="-5325" y="2049331"/>
            <a:ext cx="12192001" cy="4808669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17194595-7660-4E1B-AF8C-CE84B63AD5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5627672"/>
              </p:ext>
            </p:extLst>
          </p:nvPr>
        </p:nvGraphicFramePr>
        <p:xfrm>
          <a:off x="914400" y="2647784"/>
          <a:ext cx="10353675" cy="3143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009908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29EAA-4308-4181-92A7-46ED76ACC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1851" y="643467"/>
            <a:ext cx="5127263" cy="49391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6000"/>
              <a:t>REVENUE ACCRUALS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AF66284-D84D-4DA6-B4CD-DE99CE708A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518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7342DFD-5FF3-4D14-B946-EE46F4D4F6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8224" y="0"/>
            <a:ext cx="4653776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90B371-24D1-4BDE-80BF-0758468E6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0761" y="643467"/>
            <a:ext cx="3775546" cy="4939185"/>
          </a:xfr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>
                <a:solidFill>
                  <a:schemeClr val="tx1"/>
                </a:solidFill>
              </a:rPr>
              <a:t>Don’t forget to use JL keys and objects (if applicable)</a:t>
            </a:r>
          </a:p>
        </p:txBody>
      </p:sp>
    </p:spTree>
    <p:extLst>
      <p:ext uri="{BB962C8B-B14F-4D97-AF65-F5344CB8AC3E}">
        <p14:creationId xmlns:p14="http://schemas.microsoft.com/office/powerpoint/2010/main" val="20448325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2975CB-E1EB-42FD-9286-FFF83D5813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889" r="1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929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2753A-74D7-45B1-9328-E768F8218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743" y="609599"/>
            <a:ext cx="3413156" cy="5273675"/>
          </a:xfrm>
        </p:spPr>
        <p:txBody>
          <a:bodyPr>
            <a:normAutofit/>
          </a:bodyPr>
          <a:lstStyle/>
          <a:p>
            <a:r>
              <a:rPr lang="en-US" dirty="0"/>
              <a:t>AGENDA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2AABC82-C2D1-4340-A6DF-6E73DF06F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4639056" y="2"/>
            <a:ext cx="7552944" cy="6857998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3121CD5-4242-422F-94D1-01AF93715D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21498"/>
              </p:ext>
            </p:extLst>
          </p:nvPr>
        </p:nvGraphicFramePr>
        <p:xfrm>
          <a:off x="5282521" y="709683"/>
          <a:ext cx="6266011" cy="48995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111746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34A9E8AC-BCA0-4ED3-A86E-996D7E38E53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940756" y="151923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1">
            <a:extLst>
              <a:ext uri="{FF2B5EF4-FFF2-40B4-BE49-F238E27FC236}">
                <a16:creationId xmlns:a16="http://schemas.microsoft.com/office/drawing/2014/main" id="{7C431EED-1A57-43D1-8F4C-05151CB65B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2374" y="11430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2">
            <a:extLst>
              <a:ext uri="{FF2B5EF4-FFF2-40B4-BE49-F238E27FC236}">
                <a16:creationId xmlns:a16="http://schemas.microsoft.com/office/drawing/2014/main" id="{8B60DE7E-966F-4D2B-A3CA-4A82027F3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893" y="381000"/>
            <a:ext cx="4572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9497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9">
            <a:extLst>
              <a:ext uri="{FF2B5EF4-FFF2-40B4-BE49-F238E27FC236}">
                <a16:creationId xmlns:a16="http://schemas.microsoft.com/office/drawing/2014/main" id="{5BAB7C38-AF9A-43A2-9B1C-F1DEBC80BC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676" cy="21087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561895-8C61-49BD-B15A-C093EDF5A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AP Check Runs</a:t>
            </a:r>
          </a:p>
        </p:txBody>
      </p:sp>
      <p:pic>
        <p:nvPicPr>
          <p:cNvPr id="15" name="Picture 11">
            <a:extLst>
              <a:ext uri="{FF2B5EF4-FFF2-40B4-BE49-F238E27FC236}">
                <a16:creationId xmlns:a16="http://schemas.microsoft.com/office/drawing/2014/main" id="{A8D526D7-C782-4F65-A21F-A6B40D869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" t="2669" r="616"/>
          <a:stretch/>
        </p:blipFill>
        <p:spPr>
          <a:xfrm>
            <a:off x="-5325" y="2049331"/>
            <a:ext cx="12192001" cy="4808669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78F88A97-9052-47E9-A8E4-F79A8CF900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5367903"/>
              </p:ext>
            </p:extLst>
          </p:nvPr>
        </p:nvGraphicFramePr>
        <p:xfrm>
          <a:off x="914400" y="2647784"/>
          <a:ext cx="10353675" cy="3143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09678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1C3D9BD5-A493-4B97-963D-60135D5338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F759AF4-E342-4E60-8A32-C44A328F2F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ln w="15875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968FCF-A7CB-4303-BDE9-740C2EAF9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443" y="1023257"/>
            <a:ext cx="3732902" cy="4570457"/>
          </a:xfrm>
          <a:effectLst/>
        </p:spPr>
        <p:txBody>
          <a:bodyPr>
            <a:normAutofit/>
          </a:bodyPr>
          <a:lstStyle/>
          <a:p>
            <a:pPr algn="l"/>
            <a:r>
              <a:rPr lang="en-US"/>
              <a:t>AP Deadline for 2019-20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49B2805-6469-407A-A68A-BB85AC8A8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68371" y="2057399"/>
            <a:ext cx="0" cy="27432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402E38-E074-455B-B760-C34F16AD9A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2560" y="1023257"/>
            <a:ext cx="6025645" cy="4570457"/>
          </a:xfrm>
          <a:effectLst/>
        </p:spPr>
        <p:txBody>
          <a:bodyPr anchor="ctr">
            <a:normAutofit/>
          </a:bodyPr>
          <a:lstStyle/>
          <a:p>
            <a:r>
              <a:rPr lang="en-US" b="1" u="sng" dirty="0"/>
              <a:t>July 10, 2020</a:t>
            </a:r>
          </a:p>
          <a:p>
            <a:pPr lvl="1"/>
            <a:r>
              <a:rPr lang="en-US" dirty="0"/>
              <a:t>Invoices must be approved in workflow and received by the Auditor-Controller’s Office by end of day July 10, 2020</a:t>
            </a:r>
          </a:p>
          <a:p>
            <a:pPr lvl="1"/>
            <a:r>
              <a:rPr lang="en-US" dirty="0"/>
              <a:t>If not received by July 10, must be accrued (instructions to follow)</a:t>
            </a:r>
          </a:p>
        </p:txBody>
      </p:sp>
    </p:spTree>
    <p:extLst>
      <p:ext uri="{BB962C8B-B14F-4D97-AF65-F5344CB8AC3E}">
        <p14:creationId xmlns:p14="http://schemas.microsoft.com/office/powerpoint/2010/main" val="327218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id="{1C3D9BD5-A493-4B97-963D-60135D5338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1F759AF4-E342-4E60-8A32-C44A328F2F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ln w="15875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3F8054-090C-40DF-9DB6-5C8CB2D23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443" y="1023257"/>
            <a:ext cx="3732902" cy="4570457"/>
          </a:xfrm>
          <a:effectLst/>
        </p:spPr>
        <p:txBody>
          <a:bodyPr>
            <a:normAutofit/>
          </a:bodyPr>
          <a:lstStyle/>
          <a:p>
            <a:pPr algn="l"/>
            <a:r>
              <a:rPr lang="en-US"/>
              <a:t>Invoice dates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49B2805-6469-407A-A68A-BB85AC8A8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68371" y="2057399"/>
            <a:ext cx="0" cy="27432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6BF602-65B6-4DBD-BE31-50D912A2BC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2560" y="1023257"/>
            <a:ext cx="6025645" cy="4570457"/>
          </a:xfrm>
          <a:effectLst/>
        </p:spPr>
        <p:txBody>
          <a:bodyPr anchor="ctr">
            <a:normAutofit/>
          </a:bodyPr>
          <a:lstStyle/>
          <a:p>
            <a:r>
              <a:rPr lang="en-US" dirty="0"/>
              <a:t>Enter June 30, 2020 (or before) invoice date if</a:t>
            </a:r>
          </a:p>
          <a:p>
            <a:pPr lvl="1"/>
            <a:r>
              <a:rPr lang="en-US" dirty="0"/>
              <a:t>Actual invoice dated within 2019-20</a:t>
            </a:r>
          </a:p>
          <a:p>
            <a:pPr lvl="1"/>
            <a:r>
              <a:rPr lang="en-US" dirty="0"/>
              <a:t>Goods and services received/performed in 2019-20</a:t>
            </a:r>
          </a:p>
          <a:p>
            <a:pPr lvl="2"/>
            <a:r>
              <a:rPr lang="en-US" dirty="0"/>
              <a:t>OR</a:t>
            </a:r>
          </a:p>
          <a:p>
            <a:pPr lvl="1"/>
            <a:r>
              <a:rPr lang="en-US" dirty="0"/>
              <a:t>Actual invoice dated within 2020-21</a:t>
            </a:r>
          </a:p>
          <a:p>
            <a:pPr lvl="1"/>
            <a:r>
              <a:rPr lang="en-US" dirty="0"/>
              <a:t>Goods and services received/performed in 2019-20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2869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id="{1C3D9BD5-A493-4B97-963D-60135D5338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1F759AF4-E342-4E60-8A32-C44A328F2F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ln w="15875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3F8054-090C-40DF-9DB6-5C8CB2D23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443" y="1023257"/>
            <a:ext cx="3732902" cy="4570457"/>
          </a:xfrm>
          <a:effectLst/>
        </p:spPr>
        <p:txBody>
          <a:bodyPr>
            <a:normAutofit/>
          </a:bodyPr>
          <a:lstStyle/>
          <a:p>
            <a:pPr algn="l"/>
            <a:r>
              <a:rPr lang="en-US"/>
              <a:t>Invoice dates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49B2805-6469-407A-A68A-BB85AC8A8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68371" y="2057399"/>
            <a:ext cx="0" cy="27432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6BF602-65B6-4DBD-BE31-50D912A2BC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2560" y="1023257"/>
            <a:ext cx="6025645" cy="4570457"/>
          </a:xfrm>
          <a:effectLst/>
        </p:spPr>
        <p:txBody>
          <a:bodyPr anchor="ctr">
            <a:normAutofit/>
          </a:bodyPr>
          <a:lstStyle/>
          <a:p>
            <a:r>
              <a:rPr lang="en-US" dirty="0"/>
              <a:t>Enter July 1, 2020 (or later) invoice date if</a:t>
            </a:r>
          </a:p>
          <a:p>
            <a:pPr lvl="1"/>
            <a:r>
              <a:rPr lang="en-US" dirty="0"/>
              <a:t>Actual invoice dated within 2019-20</a:t>
            </a:r>
          </a:p>
          <a:p>
            <a:pPr lvl="1"/>
            <a:r>
              <a:rPr lang="en-US" dirty="0"/>
              <a:t>Goods and services received/performed in 2020-21</a:t>
            </a:r>
          </a:p>
          <a:p>
            <a:pPr lvl="2"/>
            <a:r>
              <a:rPr lang="en-US" dirty="0"/>
              <a:t>OR</a:t>
            </a:r>
          </a:p>
          <a:p>
            <a:pPr lvl="1"/>
            <a:r>
              <a:rPr lang="en-US" dirty="0"/>
              <a:t>Actual invoice dated within 2020-21</a:t>
            </a:r>
          </a:p>
          <a:p>
            <a:pPr lvl="1"/>
            <a:r>
              <a:rPr lang="en-US" dirty="0"/>
              <a:t>Goods and services received/performed in 2020-21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4273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BAB7C38-AF9A-43A2-9B1C-F1DEBC80BC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676" cy="21087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8ECB19-3AE0-45DD-BAE1-82952BA08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ACCRUALS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8D526D7-C782-4F65-A21F-A6B40D869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" t="2669" r="616"/>
          <a:stretch/>
        </p:blipFill>
        <p:spPr>
          <a:xfrm>
            <a:off x="-5325" y="2049331"/>
            <a:ext cx="12192001" cy="4808669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3112F2B-62B3-4503-9867-1CE73ACFAB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3938146"/>
              </p:ext>
            </p:extLst>
          </p:nvPr>
        </p:nvGraphicFramePr>
        <p:xfrm>
          <a:off x="914400" y="2647784"/>
          <a:ext cx="10353675" cy="3143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974887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43C33-0E32-4C75-BCC3-01429C7ED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EXPENDITURE ACCRUALS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F0939F-4126-4B2E-90C0-30B76F6E70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76450"/>
            <a:ext cx="4771388" cy="3714749"/>
          </a:xfrm>
        </p:spPr>
        <p:txBody>
          <a:bodyPr/>
          <a:lstStyle/>
          <a:p>
            <a:r>
              <a:rPr lang="en-US" dirty="0"/>
              <a:t>Accruals will post an expense to 2019-20, and then reverse the expense in 2020-21. </a:t>
            </a:r>
          </a:p>
          <a:p>
            <a:r>
              <a:rPr lang="en-US" dirty="0"/>
              <a:t>When you process a claim in 2020-21 that has been accrued, the expense will essentially zero out, if the accrual was equal to the actual invoice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7AB240-9064-495A-885D-8E38040A29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7592" y="2598669"/>
            <a:ext cx="6071068" cy="181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587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Arial Nova">
      <a:majorFont>
        <a:latin typeface="Arial Nova Light"/>
        <a:ea typeface=""/>
        <a:cs typeface=""/>
      </a:majorFont>
      <a:minorFont>
        <a:latin typeface="Arial Nova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30CB38EC-895A-4F8F-8F75-E263501ABB5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560E646-30AD-4BA0-97EA-A7A07DF549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7E70FC5-1855-47AB-8CE1-CB3C873A8988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501</Words>
  <Application>Microsoft Office PowerPoint</Application>
  <PresentationFormat>Widescreen</PresentationFormat>
  <Paragraphs>63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 Nova</vt:lpstr>
      <vt:lpstr>Arial Nova Light</vt:lpstr>
      <vt:lpstr>Wingdings 2</vt:lpstr>
      <vt:lpstr>SlateVTI</vt:lpstr>
      <vt:lpstr>2019-20 Accounts Payable and Receivable Deadlines</vt:lpstr>
      <vt:lpstr>AGENDA</vt:lpstr>
      <vt:lpstr>PowerPoint Presentation</vt:lpstr>
      <vt:lpstr>AP Check Runs</vt:lpstr>
      <vt:lpstr>AP Deadline for 2019-20</vt:lpstr>
      <vt:lpstr>Invoice dates</vt:lpstr>
      <vt:lpstr>Invoice dates</vt:lpstr>
      <vt:lpstr>ACCRUALS</vt:lpstr>
      <vt:lpstr>EXPENDITURE ACCRUALS</vt:lpstr>
      <vt:lpstr>EXPENDITURE ACCRUALS</vt:lpstr>
      <vt:lpstr>EXPENDITURE ACCRUALS</vt:lpstr>
      <vt:lpstr>REVENUE ACCRUALS</vt:lpstr>
      <vt:lpstr>REVENUE ACCRUALS</vt:lpstr>
      <vt:lpstr>REVENUE ACCRUALS</vt:lpstr>
      <vt:lpstr>REVENUE ACCRUALS</vt:lpstr>
      <vt:lpstr>REVENUE ACCRUALS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2020-05-21T17:58:18Z</dcterms:created>
  <dcterms:modified xsi:type="dcterms:W3CDTF">2020-05-21T18:00:16Z</dcterms:modified>
</cp:coreProperties>
</file>